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Lst>
  <p:sldSz cy="5143500" cx="9144000"/>
  <p:notesSz cx="6858000" cy="9144000"/>
  <p:embeddedFontLst>
    <p:embeddedFont>
      <p:font typeface="Roboto"/>
      <p:regular r:id="rId55"/>
      <p:bold r:id="rId56"/>
      <p:italic r:id="rId57"/>
      <p:boldItalic r:id="rId58"/>
    </p:embeddedFont>
    <p:embeddedFont>
      <p:font typeface="Lato"/>
      <p:regular r:id="rId59"/>
      <p:bold r:id="rId60"/>
      <p:italic r:id="rId61"/>
      <p:boldItalic r:id="rId62"/>
    </p:embeddedFont>
    <p:embeddedFont>
      <p:font typeface="Pacifico"/>
      <p:regular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Lato-boldItalic.fntdata"/><Relationship Id="rId61" Type="http://schemas.openxmlformats.org/officeDocument/2006/relationships/font" Target="fonts/Lato-italic.fntdata"/><Relationship Id="rId20" Type="http://schemas.openxmlformats.org/officeDocument/2006/relationships/slide" Target="slides/slide15.xml"/><Relationship Id="rId63" Type="http://schemas.openxmlformats.org/officeDocument/2006/relationships/font" Target="fonts/Pacifico-regular.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Lato-bold.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font" Target="fonts/Roboto-regular.fntdata"/><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font" Target="fonts/Roboto-italic.fntdata"/><Relationship Id="rId12" Type="http://schemas.openxmlformats.org/officeDocument/2006/relationships/slide" Target="slides/slide7.xml"/><Relationship Id="rId56" Type="http://schemas.openxmlformats.org/officeDocument/2006/relationships/font" Target="fonts/Roboto-bold.fntdata"/><Relationship Id="rId15" Type="http://schemas.openxmlformats.org/officeDocument/2006/relationships/slide" Target="slides/slide10.xml"/><Relationship Id="rId59" Type="http://schemas.openxmlformats.org/officeDocument/2006/relationships/font" Target="fonts/Lato-regular.fntdata"/><Relationship Id="rId14" Type="http://schemas.openxmlformats.org/officeDocument/2006/relationships/slide" Target="slides/slide9.xml"/><Relationship Id="rId58" Type="http://schemas.openxmlformats.org/officeDocument/2006/relationships/font" Target="fonts/Roboto-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ae1e06d555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ae1e06d555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ae1e06d555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ae1e06d555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ae1e06d555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ae1e06d555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ae1e06d555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ae1e06d555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ae1e06d555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ae1e06d555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ae1e06d555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ae1e06d555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ae1e06d555_1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ae1e06d555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ae1e06d555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ae1e06d555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b60e9679b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b60e9679b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ae1e06d555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ae1e06d555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ae1e06d55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ae1e06d55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ae1e06d555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ae1e06d555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ae1e06d555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ae1e06d555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b6560b8ee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b6560b8ee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ae1e06d555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ae1e06d555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ae1e06d555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ae1e06d555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ae1e06d555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ae1e06d555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ae1e06d555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ae1e06d555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ae1e06d555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ae1e06d555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ae1e06d555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ae1e06d555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ae1e06d555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ae1e06d555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ae1e06d555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ae1e06d555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ae1e06d555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ae1e06d555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ae1e06d555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ae1e06d555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ae1e06d555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ae1e06d555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ae1e06d555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ae1e06d555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ae1e06d555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ae1e06d555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ae1e06d555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ae1e06d555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ae1e06d555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ae1e06d555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b6f86f7b86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b6f86f7b86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b6f86f7b86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b6f86f7b86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b60e9679b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b60e9679b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af90dd651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af90dd651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b60e9679b9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b60e9679b9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b60e9679b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b60e9679b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b60e9679b9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b60e9679b9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b60e9679b9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b60e9679b9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b60e9679b9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b60e9679b9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b60e9679b9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b60e9679b9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b60e9679b9_2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b60e9679b9_2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b60e9679b9_2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b60e9679b9_2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b6560b8ee9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b6560b8ee9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b6560b8ee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b6560b8ee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ae1e06d555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ae1e06d555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ae1e06d555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ae1e06d555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ae1e06d555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ae1e06d555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ae1e06d55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ae1e06d55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ae1e06d555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ae1e06d555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gallery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6.png"/><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3.png"/><Relationship Id="rId4" Type="http://schemas.openxmlformats.org/officeDocument/2006/relationships/image" Target="../media/image1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1.png"/><Relationship Id="rId4" Type="http://schemas.openxmlformats.org/officeDocument/2006/relationships/image" Target="../media/image4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1.png"/><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5.png"/><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9.png"/><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30.png"/><Relationship Id="rId4" Type="http://schemas.openxmlformats.org/officeDocument/2006/relationships/image" Target="../media/image2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30.png"/><Relationship Id="rId4" Type="http://schemas.openxmlformats.org/officeDocument/2006/relationships/image" Target="../media/image2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3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27.png"/><Relationship Id="rId4" Type="http://schemas.openxmlformats.org/officeDocument/2006/relationships/image" Target="../media/image32.png"/><Relationship Id="rId5" Type="http://schemas.openxmlformats.org/officeDocument/2006/relationships/image" Target="../media/image2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25.png"/><Relationship Id="rId4" Type="http://schemas.openxmlformats.org/officeDocument/2006/relationships/image" Target="../media/image2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35.png"/><Relationship Id="rId4" Type="http://schemas.openxmlformats.org/officeDocument/2006/relationships/image" Target="../media/image3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31.png"/><Relationship Id="rId4" Type="http://schemas.openxmlformats.org/officeDocument/2006/relationships/image" Target="../media/image40.png"/><Relationship Id="rId5" Type="http://schemas.openxmlformats.org/officeDocument/2006/relationships/image" Target="../media/image3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33.png"/><Relationship Id="rId4" Type="http://schemas.openxmlformats.org/officeDocument/2006/relationships/image" Target="../media/image37.png"/><Relationship Id="rId5" Type="http://schemas.openxmlformats.org/officeDocument/2006/relationships/image" Target="../media/image38.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hyperlink" Target="https://pubmed.ncbi.nlm.nih.gov/31870810/" TargetMode="External"/><Relationship Id="rId4" Type="http://schemas.openxmlformats.org/officeDocument/2006/relationships/hyperlink" Target="https://www.mdpi.com/1422-0067/18/9/1967" TargetMode="External"/><Relationship Id="rId11" Type="http://schemas.openxmlformats.org/officeDocument/2006/relationships/hyperlink" Target="https://commons.wikimedia.org/w/index.php?title=File:Diagram_of_a_lymph_node_CRUK_022.svg&amp;oldid=503059642" TargetMode="External"/><Relationship Id="rId10" Type="http://schemas.openxmlformats.org/officeDocument/2006/relationships/hyperlink" Target="https://www.cell.com/immunity/fulltext/S1074-7613(15)00309-X?_returnURL=https%3A%2F%2Flinkinghub.elsevier.com%2Fretrieve%2Fpii%2FS107476131500309X%3Fshowall%3Dtrue" TargetMode="External"/><Relationship Id="rId9" Type="http://schemas.openxmlformats.org/officeDocument/2006/relationships/hyperlink" Target="https://www.immunology.org/public-information/bitesized-immunology/cells/natural-killer-cells" TargetMode="External"/><Relationship Id="rId5" Type="http://schemas.openxmlformats.org/officeDocument/2006/relationships/hyperlink" Target="https://www.frontiersin.org/articles/10.3389/fonc.2019.00228/full" TargetMode="External"/><Relationship Id="rId6" Type="http://schemas.openxmlformats.org/officeDocument/2006/relationships/hyperlink" Target="https://commons.wikimedia.org/w/index.php?title=File:Antigen_presentation.svg&amp;oldid=519246997" TargetMode="External"/><Relationship Id="rId7" Type="http://schemas.openxmlformats.org/officeDocument/2006/relationships/hyperlink" Target="https://www.immunology.org/public-information/bitesized-immunology/cells/regulatory-t-cells-tregs" TargetMode="External"/><Relationship Id="rId8" Type="http://schemas.openxmlformats.org/officeDocument/2006/relationships/hyperlink" Target="https://www.tandfonline.com/servlet/linkout?suffix=cit0019&amp;dbid=16&amp;doi=10.1080%2F14712598.2020.1753696&amp;key=10.1097%2F00054725-199911000-00009"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en.wikipedia.org/wiki/Organ_(anatomy)" TargetMode="External"/><Relationship Id="rId4" Type="http://schemas.openxmlformats.org/officeDocument/2006/relationships/hyperlink" Target="https://en.wikipedia.org/wiki/Lymphatic_system" TargetMode="External"/><Relationship Id="rId11" Type="http://schemas.openxmlformats.org/officeDocument/2006/relationships/hyperlink" Target="https://en.wikipedia.org/wiki/Detoxification" TargetMode="External"/><Relationship Id="rId10" Type="http://schemas.openxmlformats.org/officeDocument/2006/relationships/hyperlink" Target="https://en.wikipedia.org/wiki/Cancer_cell" TargetMode="External"/><Relationship Id="rId12" Type="http://schemas.openxmlformats.org/officeDocument/2006/relationships/image" Target="../media/image4.png"/><Relationship Id="rId9" Type="http://schemas.openxmlformats.org/officeDocument/2006/relationships/hyperlink" Target="https://en.wikipedia.org/wiki/Immune_system" TargetMode="External"/><Relationship Id="rId5" Type="http://schemas.openxmlformats.org/officeDocument/2006/relationships/hyperlink" Target="https://en.wikipedia.org/wiki/Adaptive_immune_system" TargetMode="External"/><Relationship Id="rId6" Type="http://schemas.openxmlformats.org/officeDocument/2006/relationships/hyperlink" Target="https://en.wikipedia.org/wiki/Lymphocyte" TargetMode="External"/><Relationship Id="rId7" Type="http://schemas.openxmlformats.org/officeDocument/2006/relationships/hyperlink" Target="https://en.wikipedia.org/wiki/B_cell" TargetMode="External"/><Relationship Id="rId8" Type="http://schemas.openxmlformats.org/officeDocument/2006/relationships/hyperlink" Target="https://en.wikipedia.org/wiki/T_cel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460938" y="1649147"/>
            <a:ext cx="8222100" cy="83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it" sz="3800">
                <a:latin typeface="Lato"/>
                <a:ea typeface="Lato"/>
                <a:cs typeface="Lato"/>
                <a:sym typeface="Lato"/>
              </a:rPr>
              <a:t>Obesity Paradox in Repast</a:t>
            </a:r>
            <a:endParaRPr b="1" sz="3800">
              <a:latin typeface="Lato"/>
              <a:ea typeface="Lato"/>
              <a:cs typeface="Lato"/>
              <a:sym typeface="Lato"/>
            </a:endParaRPr>
          </a:p>
        </p:txBody>
      </p:sp>
      <p:pic>
        <p:nvPicPr>
          <p:cNvPr id="86" name="Google Shape;86;p13"/>
          <p:cNvPicPr preferRelativeResize="0"/>
          <p:nvPr/>
        </p:nvPicPr>
        <p:blipFill>
          <a:blip r:embed="rId3">
            <a:alphaModFix/>
          </a:blip>
          <a:stretch>
            <a:fillRect/>
          </a:stretch>
        </p:blipFill>
        <p:spPr>
          <a:xfrm>
            <a:off x="3475650" y="388999"/>
            <a:ext cx="2192677" cy="893826"/>
          </a:xfrm>
          <a:prstGeom prst="rect">
            <a:avLst/>
          </a:prstGeom>
          <a:noFill/>
          <a:ln>
            <a:noFill/>
          </a:ln>
        </p:spPr>
      </p:pic>
      <p:sp>
        <p:nvSpPr>
          <p:cNvPr id="87" name="Google Shape;87;p13"/>
          <p:cNvSpPr txBox="1"/>
          <p:nvPr/>
        </p:nvSpPr>
        <p:spPr>
          <a:xfrm>
            <a:off x="4975500" y="3910150"/>
            <a:ext cx="3579300" cy="851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it">
                <a:solidFill>
                  <a:srgbClr val="FFFFFF"/>
                </a:solidFill>
                <a:latin typeface="Lato"/>
                <a:ea typeface="Lato"/>
                <a:cs typeface="Lato"/>
                <a:sym typeface="Lato"/>
              </a:rPr>
              <a:t>Distributed Calculus and Coordination</a:t>
            </a:r>
            <a:endParaRPr>
              <a:solidFill>
                <a:srgbClr val="FFFFFF"/>
              </a:solidFill>
              <a:latin typeface="Lato"/>
              <a:ea typeface="Lato"/>
              <a:cs typeface="Lato"/>
              <a:sym typeface="Lato"/>
            </a:endParaRPr>
          </a:p>
          <a:p>
            <a:pPr indent="0" lvl="0" marL="0" rtl="0" algn="r">
              <a:spcBef>
                <a:spcPts val="0"/>
              </a:spcBef>
              <a:spcAft>
                <a:spcPts val="0"/>
              </a:spcAft>
              <a:buNone/>
            </a:pPr>
            <a:r>
              <a:rPr lang="it">
                <a:solidFill>
                  <a:srgbClr val="FFFFFF"/>
                </a:solidFill>
                <a:latin typeface="Lato"/>
                <a:ea typeface="Lato"/>
                <a:cs typeface="Lato"/>
                <a:sym typeface="Lato"/>
              </a:rPr>
              <a:t>A.Y. 2020-2021</a:t>
            </a:r>
            <a:endParaRPr>
              <a:solidFill>
                <a:srgbClr val="FFFFFF"/>
              </a:solidFill>
              <a:latin typeface="Lato"/>
              <a:ea typeface="Lato"/>
              <a:cs typeface="Lato"/>
              <a:sym typeface="Lato"/>
            </a:endParaRPr>
          </a:p>
        </p:txBody>
      </p:sp>
      <p:sp>
        <p:nvSpPr>
          <p:cNvPr id="88" name="Google Shape;88;p13"/>
          <p:cNvSpPr txBox="1"/>
          <p:nvPr/>
        </p:nvSpPr>
        <p:spPr>
          <a:xfrm>
            <a:off x="460950" y="3910150"/>
            <a:ext cx="3470700" cy="50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latin typeface="Lato"/>
                <a:ea typeface="Lato"/>
                <a:cs typeface="Lato"/>
                <a:sym typeface="Lato"/>
              </a:rPr>
              <a:t>Antinori Alessandro</a:t>
            </a:r>
            <a:endParaRPr>
              <a:solidFill>
                <a:srgbClr val="FFFFFF"/>
              </a:solidFill>
              <a:latin typeface="Lato"/>
              <a:ea typeface="Lato"/>
              <a:cs typeface="Lato"/>
              <a:sym typeface="Lato"/>
            </a:endParaRPr>
          </a:p>
          <a:p>
            <a:pPr indent="0" lvl="0" marL="0" rtl="0" algn="l">
              <a:spcBef>
                <a:spcPts val="0"/>
              </a:spcBef>
              <a:spcAft>
                <a:spcPts val="0"/>
              </a:spcAft>
              <a:buNone/>
            </a:pPr>
            <a:r>
              <a:rPr lang="it">
                <a:solidFill>
                  <a:srgbClr val="FFFFFF"/>
                </a:solidFill>
                <a:latin typeface="Lato"/>
                <a:ea typeface="Lato"/>
                <a:cs typeface="Lato"/>
                <a:sym typeface="Lato"/>
              </a:rPr>
              <a:t>Carletti Tommaso</a:t>
            </a:r>
            <a:endParaRPr>
              <a:solidFill>
                <a:srgbClr val="FFFFFF"/>
              </a:solidFill>
              <a:latin typeface="Lato"/>
              <a:ea typeface="Lato"/>
              <a:cs typeface="Lato"/>
              <a:sym typeface="Lato"/>
            </a:endParaRPr>
          </a:p>
          <a:p>
            <a:pPr indent="0" lvl="0" marL="0" rtl="0" algn="l">
              <a:spcBef>
                <a:spcPts val="0"/>
              </a:spcBef>
              <a:spcAft>
                <a:spcPts val="0"/>
              </a:spcAft>
              <a:buNone/>
            </a:pPr>
            <a:r>
              <a:rPr lang="it">
                <a:solidFill>
                  <a:srgbClr val="FFFFFF"/>
                </a:solidFill>
                <a:latin typeface="Lato"/>
                <a:ea typeface="Lato"/>
                <a:cs typeface="Lato"/>
                <a:sym typeface="Lato"/>
              </a:rPr>
              <a:t>Coltrinari Riccardo</a:t>
            </a:r>
            <a:endParaRPr>
              <a:solidFill>
                <a:srgbClr val="FFFFFF"/>
              </a:solidFill>
              <a:latin typeface="Lato"/>
              <a:ea typeface="Lato"/>
              <a:cs typeface="Lato"/>
              <a:sym typeface="Lato"/>
            </a:endParaRPr>
          </a:p>
          <a:p>
            <a:pPr indent="0" lvl="0" marL="0" rtl="0" algn="l">
              <a:spcBef>
                <a:spcPts val="0"/>
              </a:spcBef>
              <a:spcAft>
                <a:spcPts val="0"/>
              </a:spcAft>
              <a:buNone/>
            </a:pPr>
            <a:r>
              <a:rPr lang="it">
                <a:solidFill>
                  <a:srgbClr val="FFFFFF"/>
                </a:solidFill>
                <a:latin typeface="Lato"/>
                <a:ea typeface="Lato"/>
                <a:cs typeface="Lato"/>
                <a:sym typeface="Lato"/>
              </a:rPr>
              <a:t>Scarpetta Marco</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Cell </a:t>
            </a:r>
            <a:endParaRPr/>
          </a:p>
        </p:txBody>
      </p:sp>
      <p:sp>
        <p:nvSpPr>
          <p:cNvPr id="150" name="Google Shape;150;p22"/>
          <p:cNvSpPr txBox="1"/>
          <p:nvPr>
            <p:ph idx="1" type="body"/>
          </p:nvPr>
        </p:nvSpPr>
        <p:spPr>
          <a:xfrm>
            <a:off x="311700" y="1229875"/>
            <a:ext cx="68490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Implementation:</a:t>
            </a:r>
            <a:endParaRPr b="1" sz="1600" u="sng">
              <a:solidFill>
                <a:srgbClr val="000000"/>
              </a:solidFill>
            </a:endParaRPr>
          </a:p>
          <a:p>
            <a:pPr indent="0" lvl="0" marL="0" rtl="0" algn="l">
              <a:lnSpc>
                <a:spcPct val="100000"/>
              </a:lnSpc>
              <a:spcBef>
                <a:spcPts val="1600"/>
              </a:spcBef>
              <a:spcAft>
                <a:spcPts val="0"/>
              </a:spcAft>
              <a:buNone/>
            </a:pPr>
            <a:r>
              <a:rPr lang="it" sz="1400">
                <a:solidFill>
                  <a:srgbClr val="000000"/>
                </a:solidFill>
              </a:rPr>
              <a:t>Cell class is the root of all the hierarchical structure of classes. </a:t>
            </a:r>
            <a:endParaRPr sz="1400">
              <a:solidFill>
                <a:srgbClr val="000000"/>
              </a:solidFill>
            </a:endParaRPr>
          </a:p>
          <a:p>
            <a:pPr indent="0" lvl="0" marL="0" rtl="0" algn="l">
              <a:lnSpc>
                <a:spcPct val="100000"/>
              </a:lnSpc>
              <a:spcBef>
                <a:spcPts val="0"/>
              </a:spcBef>
              <a:spcAft>
                <a:spcPts val="0"/>
              </a:spcAft>
              <a:buNone/>
            </a:pPr>
            <a:r>
              <a:t/>
            </a:r>
            <a:endParaRPr sz="1400">
              <a:solidFill>
                <a:srgbClr val="000000"/>
              </a:solidFill>
            </a:endParaRPr>
          </a:p>
          <a:p>
            <a:pPr indent="0" lvl="0" marL="0" rtl="0" algn="l">
              <a:lnSpc>
                <a:spcPct val="100000"/>
              </a:lnSpc>
              <a:spcBef>
                <a:spcPts val="0"/>
              </a:spcBef>
              <a:spcAft>
                <a:spcPts val="0"/>
              </a:spcAft>
              <a:buNone/>
            </a:pPr>
            <a:r>
              <a:rPr lang="it" sz="1400">
                <a:solidFill>
                  <a:srgbClr val="000000"/>
                </a:solidFill>
              </a:rPr>
              <a:t>Main features:</a:t>
            </a:r>
            <a:endParaRPr sz="1400">
              <a:solidFill>
                <a:srgbClr val="000000"/>
              </a:solidFill>
            </a:endParaRPr>
          </a:p>
          <a:p>
            <a:pPr indent="-317500" lvl="0" marL="457200" rtl="0" algn="l">
              <a:lnSpc>
                <a:spcPct val="100000"/>
              </a:lnSpc>
              <a:spcBef>
                <a:spcPts val="1000"/>
              </a:spcBef>
              <a:spcAft>
                <a:spcPts val="0"/>
              </a:spcAft>
              <a:buClr>
                <a:srgbClr val="000000"/>
              </a:buClr>
              <a:buSzPts val="1400"/>
              <a:buChar char="●"/>
            </a:pPr>
            <a:r>
              <a:rPr lang="it" sz="1400">
                <a:solidFill>
                  <a:srgbClr val="000000"/>
                </a:solidFill>
              </a:rPr>
              <a:t>lifespan</a:t>
            </a:r>
            <a:endParaRPr sz="1400">
              <a:solidFill>
                <a:srgbClr val="000000"/>
              </a:solidFill>
            </a:endParaRPr>
          </a:p>
          <a:p>
            <a:pPr indent="-317500" lvl="0" marL="457200" rtl="0" algn="l">
              <a:lnSpc>
                <a:spcPct val="100000"/>
              </a:lnSpc>
              <a:spcBef>
                <a:spcPts val="1000"/>
              </a:spcBef>
              <a:spcAft>
                <a:spcPts val="0"/>
              </a:spcAft>
              <a:buClr>
                <a:srgbClr val="000000"/>
              </a:buClr>
              <a:buSzPts val="1400"/>
              <a:buChar char="●"/>
            </a:pPr>
            <a:r>
              <a:rPr lang="it" sz="1400">
                <a:solidFill>
                  <a:srgbClr val="000000"/>
                </a:solidFill>
              </a:rPr>
              <a:t>current age and the fact that it can die</a:t>
            </a:r>
            <a:endParaRPr sz="1400">
              <a:solidFill>
                <a:srgbClr val="000000"/>
              </a:solidFill>
            </a:endParaRPr>
          </a:p>
          <a:p>
            <a:pPr indent="-317500" lvl="0" marL="457200" rtl="0" algn="l">
              <a:lnSpc>
                <a:spcPct val="100000"/>
              </a:lnSpc>
              <a:spcBef>
                <a:spcPts val="1000"/>
              </a:spcBef>
              <a:spcAft>
                <a:spcPts val="0"/>
              </a:spcAft>
              <a:buClr>
                <a:srgbClr val="000000"/>
              </a:buClr>
              <a:buSzPts val="1400"/>
              <a:buChar char="●"/>
            </a:pPr>
            <a:r>
              <a:rPr lang="it" sz="1400">
                <a:solidFill>
                  <a:srgbClr val="000000"/>
                </a:solidFill>
              </a:rPr>
              <a:t>attribute </a:t>
            </a:r>
            <a:r>
              <a:rPr i="1" lang="it" sz="1400">
                <a:solidFill>
                  <a:srgbClr val="000000"/>
                </a:solidFill>
              </a:rPr>
              <a:t>self</a:t>
            </a:r>
            <a:r>
              <a:rPr lang="it" sz="1400">
                <a:solidFill>
                  <a:srgbClr val="000000"/>
                </a:solidFill>
              </a:rPr>
              <a:t> to check if it is foreign or not </a:t>
            </a:r>
            <a:endParaRPr sz="1400">
              <a:solidFill>
                <a:srgbClr val="000000"/>
              </a:solidFill>
            </a:endParaRPr>
          </a:p>
          <a:p>
            <a:pPr indent="0" lvl="0" marL="0" rtl="0" algn="l">
              <a:lnSpc>
                <a:spcPct val="100000"/>
              </a:lnSpc>
              <a:spcBef>
                <a:spcPts val="0"/>
              </a:spcBef>
              <a:spcAft>
                <a:spcPts val="0"/>
              </a:spcAft>
              <a:buNone/>
            </a:pPr>
            <a:r>
              <a:t/>
            </a:r>
            <a:endParaRPr sz="1400">
              <a:solidFill>
                <a:srgbClr val="000000"/>
              </a:solidFill>
            </a:endParaRPr>
          </a:p>
          <a:p>
            <a:pPr indent="0" lvl="0" marL="0" rtl="0" algn="l">
              <a:lnSpc>
                <a:spcPct val="100000"/>
              </a:lnSpc>
              <a:spcBef>
                <a:spcPts val="0"/>
              </a:spcBef>
              <a:spcAft>
                <a:spcPts val="0"/>
              </a:spcAft>
              <a:buNone/>
            </a:pPr>
            <a:r>
              <a:rPr lang="it" sz="1400">
                <a:solidFill>
                  <a:srgbClr val="000000"/>
                </a:solidFill>
              </a:rPr>
              <a:t>It could be either a Immune Cell or a Not Immune Cell.</a:t>
            </a:r>
            <a:endParaRPr sz="1400">
              <a:solidFill>
                <a:srgbClr val="000000"/>
              </a:solidFill>
            </a:endParaRPr>
          </a:p>
          <a:p>
            <a:pPr indent="0" lvl="0" marL="0" rtl="0" algn="just">
              <a:spcBef>
                <a:spcPts val="0"/>
              </a:spcBef>
              <a:spcAft>
                <a:spcPts val="0"/>
              </a:spcAft>
              <a:buNone/>
            </a:pPr>
            <a:r>
              <a:t/>
            </a:r>
            <a:endParaRPr b="1" sz="1600" u="sng">
              <a:solidFill>
                <a:srgbClr val="000000"/>
              </a:solidFill>
            </a:endParaRPr>
          </a:p>
          <a:p>
            <a:pPr indent="0" lvl="0" marL="0" rtl="0" algn="just">
              <a:lnSpc>
                <a:spcPct val="100000"/>
              </a:lnSpc>
              <a:spcBef>
                <a:spcPts val="1600"/>
              </a:spcBef>
              <a:spcAft>
                <a:spcPts val="0"/>
              </a:spcAft>
              <a:buNone/>
            </a:pPr>
            <a:r>
              <a:t/>
            </a:r>
            <a:endParaRPr b="1" sz="1600" u="sng">
              <a:solidFill>
                <a:srgbClr val="0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3"/>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Immune Cell </a:t>
            </a:r>
            <a:endParaRPr/>
          </a:p>
        </p:txBody>
      </p:sp>
      <p:sp>
        <p:nvSpPr>
          <p:cNvPr id="156" name="Google Shape;156;p23"/>
          <p:cNvSpPr txBox="1"/>
          <p:nvPr>
            <p:ph idx="1" type="body"/>
          </p:nvPr>
        </p:nvSpPr>
        <p:spPr>
          <a:xfrm>
            <a:off x="311700" y="1229875"/>
            <a:ext cx="60825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Overview:</a:t>
            </a:r>
            <a:endParaRPr b="1" sz="1600" u="sng">
              <a:solidFill>
                <a:srgbClr val="000000"/>
              </a:solidFill>
            </a:endParaRPr>
          </a:p>
          <a:p>
            <a:pPr indent="0" lvl="0" marL="0" rtl="0" algn="just">
              <a:spcBef>
                <a:spcPts val="1600"/>
              </a:spcBef>
              <a:spcAft>
                <a:spcPts val="0"/>
              </a:spcAft>
              <a:buNone/>
            </a:pPr>
            <a:r>
              <a:rPr lang="it" sz="1400">
                <a:solidFill>
                  <a:srgbClr val="000000"/>
                </a:solidFill>
              </a:rPr>
              <a:t>Agent that represent all the cells that are part of the immune system.</a:t>
            </a:r>
            <a:endParaRPr sz="1400">
              <a:solidFill>
                <a:srgbClr val="000000"/>
              </a:solidFill>
            </a:endParaRPr>
          </a:p>
          <a:p>
            <a:pPr indent="0" lvl="0" marL="0" rtl="0" algn="just">
              <a:spcBef>
                <a:spcPts val="1600"/>
              </a:spcBef>
              <a:spcAft>
                <a:spcPts val="0"/>
              </a:spcAft>
              <a:buNone/>
            </a:pPr>
            <a:r>
              <a:rPr b="1" lang="it" sz="1600" u="sng">
                <a:solidFill>
                  <a:srgbClr val="000000"/>
                </a:solidFill>
              </a:rPr>
              <a:t>Implementation:</a:t>
            </a:r>
            <a:endParaRPr sz="1400">
              <a:solidFill>
                <a:srgbClr val="000000"/>
              </a:solidFill>
            </a:endParaRPr>
          </a:p>
          <a:p>
            <a:pPr indent="0" lvl="0" marL="0" rtl="0" algn="just">
              <a:spcBef>
                <a:spcPts val="1600"/>
              </a:spcBef>
              <a:spcAft>
                <a:spcPts val="0"/>
              </a:spcAft>
              <a:buNone/>
            </a:pPr>
            <a:r>
              <a:rPr lang="it" sz="1400">
                <a:solidFill>
                  <a:srgbClr val="000000"/>
                </a:solidFill>
              </a:rPr>
              <a:t>Main features:</a:t>
            </a:r>
            <a:endParaRPr sz="1400">
              <a:solidFill>
                <a:srgbClr val="000000"/>
              </a:solidFill>
            </a:endParaRPr>
          </a:p>
          <a:p>
            <a:pPr indent="-317500" lvl="0" marL="457200" rtl="0" algn="just">
              <a:spcBef>
                <a:spcPts val="1600"/>
              </a:spcBef>
              <a:spcAft>
                <a:spcPts val="0"/>
              </a:spcAft>
              <a:buClr>
                <a:srgbClr val="000000"/>
              </a:buClr>
              <a:buSzPts val="1400"/>
              <a:buChar char="●"/>
            </a:pPr>
            <a:r>
              <a:rPr lang="it" sz="1400">
                <a:solidFill>
                  <a:srgbClr val="000000"/>
                </a:solidFill>
              </a:rPr>
              <a:t>attribute </a:t>
            </a:r>
            <a:r>
              <a:rPr i="1" lang="it" sz="1400">
                <a:solidFill>
                  <a:srgbClr val="000000"/>
                </a:solidFill>
              </a:rPr>
              <a:t>active</a:t>
            </a:r>
            <a:r>
              <a:rPr lang="it" sz="1400">
                <a:solidFill>
                  <a:srgbClr val="000000"/>
                </a:solidFill>
              </a:rPr>
              <a:t> to check if its effect can be activated</a:t>
            </a:r>
            <a:endParaRPr sz="1400">
              <a:solidFill>
                <a:srgbClr val="000000"/>
              </a:solidFill>
            </a:endParaRPr>
          </a:p>
          <a:p>
            <a:pPr indent="-317500" lvl="0" marL="457200" rtl="0" algn="just">
              <a:spcBef>
                <a:spcPts val="0"/>
              </a:spcBef>
              <a:spcAft>
                <a:spcPts val="0"/>
              </a:spcAft>
              <a:buClr>
                <a:srgbClr val="000000"/>
              </a:buClr>
              <a:buSzPts val="1400"/>
              <a:buChar char="●"/>
            </a:pPr>
            <a:r>
              <a:rPr lang="it" sz="1400">
                <a:solidFill>
                  <a:srgbClr val="000000"/>
                </a:solidFill>
              </a:rPr>
              <a:t>random movement to a nearby empty cell by default</a:t>
            </a:r>
            <a:endParaRPr sz="1400">
              <a:solidFill>
                <a:srgbClr val="000000"/>
              </a:solidFill>
            </a:endParaRPr>
          </a:p>
          <a:p>
            <a:pPr indent="-317500" lvl="0" marL="457200" rtl="0" algn="just">
              <a:spcBef>
                <a:spcPts val="0"/>
              </a:spcBef>
              <a:spcAft>
                <a:spcPts val="0"/>
              </a:spcAft>
              <a:buClr>
                <a:srgbClr val="000000"/>
              </a:buClr>
              <a:buSzPts val="1400"/>
              <a:buChar char="●"/>
            </a:pPr>
            <a:r>
              <a:rPr lang="it" sz="1400">
                <a:solidFill>
                  <a:srgbClr val="000000"/>
                </a:solidFill>
              </a:rPr>
              <a:t>can proliferate if a given percentage of the lifespan has been reached </a:t>
            </a:r>
            <a:endParaRPr sz="1400">
              <a:solidFill>
                <a:srgbClr val="000000"/>
              </a:solidFill>
            </a:endParaRPr>
          </a:p>
          <a:p>
            <a:pPr indent="-317500" lvl="0" marL="457200" rtl="0" algn="just">
              <a:spcBef>
                <a:spcPts val="0"/>
              </a:spcBef>
              <a:spcAft>
                <a:spcPts val="0"/>
              </a:spcAft>
              <a:buClr>
                <a:srgbClr val="000000"/>
              </a:buClr>
              <a:buSzPts val="1400"/>
              <a:buChar char="●"/>
            </a:pPr>
            <a:r>
              <a:rPr lang="it" sz="1400">
                <a:solidFill>
                  <a:srgbClr val="000000"/>
                </a:solidFill>
              </a:rPr>
              <a:t>when it is not active, by default, it looks for a nearby tumor and eventually becomes active (</a:t>
            </a:r>
            <a:r>
              <a:rPr i="1" lang="it" sz="1400">
                <a:solidFill>
                  <a:srgbClr val="000000"/>
                </a:solidFill>
              </a:rPr>
              <a:t>actIfNotActive</a:t>
            </a:r>
            <a:r>
              <a:rPr lang="it" sz="1400">
                <a:solidFill>
                  <a:srgbClr val="000000"/>
                </a:solidFill>
              </a:rPr>
              <a:t> method)</a:t>
            </a:r>
            <a:endParaRPr sz="1400">
              <a:solidFill>
                <a:srgbClr val="000000"/>
              </a:solidFill>
            </a:endParaRPr>
          </a:p>
          <a:p>
            <a:pPr indent="-317500" lvl="0" marL="457200" rtl="0" algn="just">
              <a:spcBef>
                <a:spcPts val="0"/>
              </a:spcBef>
              <a:spcAft>
                <a:spcPts val="0"/>
              </a:spcAft>
              <a:buClr>
                <a:srgbClr val="000000"/>
              </a:buClr>
              <a:buSzPts val="1400"/>
              <a:buChar char="●"/>
            </a:pPr>
            <a:r>
              <a:rPr lang="it" sz="1400">
                <a:solidFill>
                  <a:srgbClr val="000000"/>
                </a:solidFill>
              </a:rPr>
              <a:t>when active, each cell has to override the </a:t>
            </a:r>
            <a:r>
              <a:rPr i="1" lang="it" sz="1400">
                <a:solidFill>
                  <a:srgbClr val="000000"/>
                </a:solidFill>
              </a:rPr>
              <a:t>actIfActive</a:t>
            </a:r>
            <a:r>
              <a:rPr lang="it" sz="1400">
                <a:solidFill>
                  <a:srgbClr val="000000"/>
                </a:solidFill>
              </a:rPr>
              <a:t> method</a:t>
            </a:r>
            <a:endParaRPr sz="1400">
              <a:solidFill>
                <a:srgbClr val="000000"/>
              </a:solidFill>
            </a:endParaRPr>
          </a:p>
          <a:p>
            <a:pPr indent="0" lvl="0" marL="0" rtl="0" algn="l">
              <a:lnSpc>
                <a:spcPct val="100000"/>
              </a:lnSpc>
              <a:spcBef>
                <a:spcPts val="1600"/>
              </a:spcBef>
              <a:spcAft>
                <a:spcPts val="0"/>
              </a:spcAft>
              <a:buNone/>
            </a:pPr>
            <a:r>
              <a:t/>
            </a:r>
            <a:endParaRPr sz="1250">
              <a:solidFill>
                <a:srgbClr val="000000"/>
              </a:solidFill>
              <a:highlight>
                <a:srgbClr val="E4E8EE"/>
              </a:highlight>
              <a:latin typeface="Arial"/>
              <a:ea typeface="Arial"/>
              <a:cs typeface="Arial"/>
              <a:sym typeface="Arial"/>
            </a:endParaRPr>
          </a:p>
          <a:p>
            <a:pPr indent="0" lvl="0" marL="0" rtl="0" algn="just">
              <a:lnSpc>
                <a:spcPct val="100000"/>
              </a:lnSpc>
              <a:spcBef>
                <a:spcPts val="0"/>
              </a:spcBef>
              <a:spcAft>
                <a:spcPts val="0"/>
              </a:spcAft>
              <a:buNone/>
            </a:pPr>
            <a:r>
              <a:t/>
            </a:r>
            <a:endParaRPr b="1" sz="1600" u="sng">
              <a:solidFill>
                <a:srgbClr val="00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4"/>
          <p:cNvSpPr txBox="1"/>
          <p:nvPr>
            <p:ph idx="1" type="body"/>
          </p:nvPr>
        </p:nvSpPr>
        <p:spPr>
          <a:xfrm>
            <a:off x="6322925" y="3344825"/>
            <a:ext cx="2688300" cy="324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it" sz="900">
                <a:solidFill>
                  <a:srgbClr val="222222"/>
                </a:solidFill>
              </a:rPr>
              <a:t>Figure 5.</a:t>
            </a:r>
            <a:r>
              <a:rPr lang="it" sz="900">
                <a:solidFill>
                  <a:srgbClr val="222222"/>
                </a:solidFill>
              </a:rPr>
              <a:t> </a:t>
            </a:r>
            <a:r>
              <a:rPr lang="it" sz="900">
                <a:solidFill>
                  <a:srgbClr val="3E3D40"/>
                </a:solidFill>
              </a:rPr>
              <a:t>Circulating tumor cells (CTCs) in renal cell carcinoma microenvironment. [3]</a:t>
            </a:r>
            <a:endParaRPr sz="900">
              <a:solidFill>
                <a:srgbClr val="000000"/>
              </a:solidFill>
            </a:endParaRPr>
          </a:p>
        </p:txBody>
      </p:sp>
      <p:sp>
        <p:nvSpPr>
          <p:cNvPr id="162" name="Google Shape;162;p2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Renal Cell Carcinoma</a:t>
            </a:r>
            <a:endParaRPr/>
          </a:p>
        </p:txBody>
      </p:sp>
      <p:sp>
        <p:nvSpPr>
          <p:cNvPr id="163" name="Google Shape;163;p24"/>
          <p:cNvSpPr txBox="1"/>
          <p:nvPr>
            <p:ph idx="1" type="body"/>
          </p:nvPr>
        </p:nvSpPr>
        <p:spPr>
          <a:xfrm>
            <a:off x="311700" y="1229875"/>
            <a:ext cx="59412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Overview:</a:t>
            </a:r>
            <a:endParaRPr b="1" sz="1600" u="sng">
              <a:solidFill>
                <a:srgbClr val="000000"/>
              </a:solidFill>
            </a:endParaRPr>
          </a:p>
          <a:p>
            <a:pPr indent="0" lvl="0" marL="0" rtl="0" algn="just">
              <a:lnSpc>
                <a:spcPct val="100000"/>
              </a:lnSpc>
              <a:spcBef>
                <a:spcPts val="1600"/>
              </a:spcBef>
              <a:spcAft>
                <a:spcPts val="0"/>
              </a:spcAft>
              <a:buNone/>
            </a:pPr>
            <a:r>
              <a:rPr lang="it" sz="1400">
                <a:solidFill>
                  <a:srgbClr val="000000"/>
                </a:solidFill>
              </a:rPr>
              <a:t>Tumor: mass of tissue that grows in excess and uncoordinated w.r.t. normal tissues.</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rPr lang="it" sz="1400">
                <a:solidFill>
                  <a:srgbClr val="000000"/>
                </a:solidFill>
              </a:rPr>
              <a:t>Tumor cells are cells whose DNA has been modified, resulting in a change of the cell’s behavior.</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rPr lang="it" sz="1400">
                <a:solidFill>
                  <a:srgbClr val="000000"/>
                </a:solidFill>
              </a:rPr>
              <a:t>They need a dedicated blood supply to provide the oxygen and other essential nutrients in order to grow ( Angiogenesis ).</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rPr lang="it" sz="1400">
                <a:solidFill>
                  <a:srgbClr val="000000"/>
                </a:solidFill>
              </a:rPr>
              <a:t>A  tumor  cell  can  also  implement  strategies  for  not  being  recognized  by  the  immune system’s cells (hiding MHC class I molecules).  In this way, cells of the immune system treat a tumor cell as a self one and no action is performed against it.</a:t>
            </a:r>
            <a:endParaRPr sz="1400">
              <a:solidFill>
                <a:srgbClr val="000000"/>
              </a:solidFill>
            </a:endParaRPr>
          </a:p>
          <a:p>
            <a:pPr indent="0" lvl="0" marL="0" rtl="0" algn="just">
              <a:spcBef>
                <a:spcPts val="0"/>
              </a:spcBef>
              <a:spcAft>
                <a:spcPts val="1600"/>
              </a:spcAft>
              <a:buNone/>
            </a:pPr>
            <a:r>
              <a:t/>
            </a:r>
            <a:endParaRPr sz="1400">
              <a:solidFill>
                <a:srgbClr val="000000"/>
              </a:solidFill>
            </a:endParaRPr>
          </a:p>
        </p:txBody>
      </p:sp>
      <p:pic>
        <p:nvPicPr>
          <p:cNvPr id="164" name="Google Shape;164;p24"/>
          <p:cNvPicPr preferRelativeResize="0"/>
          <p:nvPr/>
        </p:nvPicPr>
        <p:blipFill>
          <a:blip r:embed="rId3">
            <a:alphaModFix/>
          </a:blip>
          <a:stretch>
            <a:fillRect/>
          </a:stretch>
        </p:blipFill>
        <p:spPr>
          <a:xfrm>
            <a:off x="8222700" y="409100"/>
            <a:ext cx="609600" cy="609600"/>
          </a:xfrm>
          <a:prstGeom prst="rect">
            <a:avLst/>
          </a:prstGeom>
          <a:noFill/>
          <a:ln>
            <a:noFill/>
          </a:ln>
        </p:spPr>
      </p:pic>
      <p:pic>
        <p:nvPicPr>
          <p:cNvPr id="165" name="Google Shape;165;p24"/>
          <p:cNvPicPr preferRelativeResize="0"/>
          <p:nvPr/>
        </p:nvPicPr>
        <p:blipFill>
          <a:blip r:embed="rId4">
            <a:alphaModFix/>
          </a:blip>
          <a:stretch>
            <a:fillRect/>
          </a:stretch>
        </p:blipFill>
        <p:spPr>
          <a:xfrm>
            <a:off x="6322925" y="1437709"/>
            <a:ext cx="2509375" cy="190711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Renal Cell Carcinoma</a:t>
            </a:r>
            <a:endParaRPr/>
          </a:p>
        </p:txBody>
      </p:sp>
      <p:sp>
        <p:nvSpPr>
          <p:cNvPr id="171" name="Google Shape;171;p25"/>
          <p:cNvSpPr txBox="1"/>
          <p:nvPr>
            <p:ph idx="1" type="body"/>
          </p:nvPr>
        </p:nvSpPr>
        <p:spPr>
          <a:xfrm>
            <a:off x="311700" y="1229875"/>
            <a:ext cx="68490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Implementation</a:t>
            </a:r>
            <a:r>
              <a:rPr b="1" lang="it" sz="1600" u="sng">
                <a:solidFill>
                  <a:srgbClr val="000000"/>
                </a:solidFill>
              </a:rPr>
              <a:t>:</a:t>
            </a:r>
            <a:endParaRPr b="1" sz="1600" u="sng">
              <a:solidFill>
                <a:srgbClr val="000000"/>
              </a:solidFill>
            </a:endParaRPr>
          </a:p>
          <a:p>
            <a:pPr indent="-317500" lvl="0" marL="457200" rtl="0" algn="just">
              <a:lnSpc>
                <a:spcPct val="100000"/>
              </a:lnSpc>
              <a:spcBef>
                <a:spcPts val="1600"/>
              </a:spcBef>
              <a:spcAft>
                <a:spcPts val="0"/>
              </a:spcAft>
              <a:buClr>
                <a:srgbClr val="000000"/>
              </a:buClr>
              <a:buSzPts val="1400"/>
              <a:buChar char="●"/>
            </a:pPr>
            <a:r>
              <a:rPr b="1" lang="it" sz="1400">
                <a:solidFill>
                  <a:srgbClr val="000000"/>
                </a:solidFill>
              </a:rPr>
              <a:t>Reproduction:</a:t>
            </a:r>
            <a:r>
              <a:rPr lang="it" sz="1400">
                <a:solidFill>
                  <a:srgbClr val="000000"/>
                </a:solidFill>
              </a:rPr>
              <a:t> </a:t>
            </a:r>
            <a:r>
              <a:rPr i="1" lang="it" sz="1400">
                <a:solidFill>
                  <a:srgbClr val="000000"/>
                </a:solidFill>
              </a:rPr>
              <a:t>grow</a:t>
            </a:r>
            <a:r>
              <a:rPr lang="it" sz="1400">
                <a:solidFill>
                  <a:srgbClr val="000000"/>
                </a:solidFill>
              </a:rPr>
              <a:t> method check  if  the  time  to  expand  has  arrived (</a:t>
            </a:r>
            <a:r>
              <a:rPr i="1" lang="it" sz="1400">
                <a:solidFill>
                  <a:srgbClr val="000000"/>
                </a:solidFill>
              </a:rPr>
              <a:t>reproTime</a:t>
            </a:r>
            <a:r>
              <a:rPr lang="it" sz="1400">
                <a:solidFill>
                  <a:srgbClr val="000000"/>
                </a:solidFill>
              </a:rPr>
              <a:t>)  or  if  there  is  a Mast  Cell  that  is  pro-tumor  in  its  neighborhood:  if  one  of  these  conditions  is  satisfied,  the  method  </a:t>
            </a:r>
            <a:r>
              <a:rPr i="1" lang="it" sz="1400">
                <a:solidFill>
                  <a:srgbClr val="000000"/>
                </a:solidFill>
              </a:rPr>
              <a:t>reproduce</a:t>
            </a:r>
            <a:r>
              <a:rPr lang="it" sz="1400">
                <a:solidFill>
                  <a:srgbClr val="000000"/>
                </a:solidFill>
              </a:rPr>
              <a:t> is  invoked  to  create  new  tumor  cells,  depending  on </a:t>
            </a:r>
            <a:r>
              <a:rPr i="1" lang="it" sz="1400">
                <a:solidFill>
                  <a:srgbClr val="000000"/>
                </a:solidFill>
              </a:rPr>
              <a:t>reproFactor</a:t>
            </a:r>
            <a:r>
              <a:rPr lang="it" sz="1400">
                <a:solidFill>
                  <a:srgbClr val="000000"/>
                </a:solidFill>
              </a:rPr>
              <a:t> variable</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317500" lvl="0" marL="457200" rtl="0" algn="just">
              <a:lnSpc>
                <a:spcPct val="100000"/>
              </a:lnSpc>
              <a:spcBef>
                <a:spcPts val="0"/>
              </a:spcBef>
              <a:spcAft>
                <a:spcPts val="0"/>
              </a:spcAft>
              <a:buClr>
                <a:srgbClr val="000000"/>
              </a:buClr>
              <a:buSzPts val="1400"/>
              <a:buChar char="●"/>
            </a:pPr>
            <a:r>
              <a:rPr b="1" lang="it" sz="1400">
                <a:solidFill>
                  <a:srgbClr val="000000"/>
                </a:solidFill>
              </a:rPr>
              <a:t>Hiding MHC:</a:t>
            </a:r>
            <a:r>
              <a:rPr lang="it" sz="1400">
                <a:solidFill>
                  <a:srgbClr val="000000"/>
                </a:solidFill>
              </a:rPr>
              <a:t> when a tumour grows it can mutate and with a certain probability it changes the </a:t>
            </a:r>
            <a:r>
              <a:rPr i="1" lang="it" sz="1400">
                <a:solidFill>
                  <a:srgbClr val="000000"/>
                </a:solidFill>
              </a:rPr>
              <a:t>self</a:t>
            </a:r>
            <a:r>
              <a:rPr lang="it" sz="1400">
                <a:solidFill>
                  <a:srgbClr val="000000"/>
                </a:solidFill>
              </a:rPr>
              <a:t> variable to true  </a:t>
            </a:r>
            <a:endParaRPr sz="1400">
              <a:solidFill>
                <a:srgbClr val="000000"/>
              </a:solidFill>
            </a:endParaRPr>
          </a:p>
          <a:p>
            <a:pPr indent="0" lvl="0" marL="0" rtl="0" algn="just">
              <a:lnSpc>
                <a:spcPct val="100000"/>
              </a:lnSpc>
              <a:spcBef>
                <a:spcPts val="0"/>
              </a:spcBef>
              <a:spcAft>
                <a:spcPts val="0"/>
              </a:spcAft>
              <a:buNone/>
            </a:pPr>
            <a:r>
              <a:t/>
            </a:r>
            <a:endParaRPr b="1" sz="1400">
              <a:solidFill>
                <a:srgbClr val="000000"/>
              </a:solidFill>
            </a:endParaRPr>
          </a:p>
          <a:p>
            <a:pPr indent="-317500" lvl="0" marL="457200" rtl="0" algn="just">
              <a:lnSpc>
                <a:spcPct val="100000"/>
              </a:lnSpc>
              <a:spcBef>
                <a:spcPts val="0"/>
              </a:spcBef>
              <a:spcAft>
                <a:spcPts val="0"/>
              </a:spcAft>
              <a:buClr>
                <a:srgbClr val="000000"/>
              </a:buClr>
              <a:buSzPts val="1400"/>
              <a:buChar char="●"/>
            </a:pPr>
            <a:r>
              <a:rPr b="1" lang="it" sz="1400">
                <a:solidFill>
                  <a:srgbClr val="000000"/>
                </a:solidFill>
              </a:rPr>
              <a:t>TCell inhibition:</a:t>
            </a:r>
            <a:r>
              <a:rPr lang="it" sz="1400">
                <a:solidFill>
                  <a:srgbClr val="000000"/>
                </a:solidFill>
              </a:rPr>
              <a:t> done by setting the TCells </a:t>
            </a:r>
            <a:r>
              <a:rPr i="1" lang="it" sz="1400">
                <a:solidFill>
                  <a:srgbClr val="000000"/>
                </a:solidFill>
              </a:rPr>
              <a:t>active</a:t>
            </a:r>
            <a:r>
              <a:rPr lang="it" sz="1400">
                <a:solidFill>
                  <a:srgbClr val="000000"/>
                </a:solidFill>
              </a:rPr>
              <a:t> variable to false, with a certain probability</a:t>
            </a:r>
            <a:endParaRPr sz="1400">
              <a:solidFill>
                <a:srgbClr val="000000"/>
              </a:solidFill>
            </a:endParaRPr>
          </a:p>
          <a:p>
            <a:pPr indent="0" lvl="0" marL="0" rtl="0" algn="just">
              <a:spcBef>
                <a:spcPts val="0"/>
              </a:spcBef>
              <a:spcAft>
                <a:spcPts val="1600"/>
              </a:spcAft>
              <a:buNone/>
            </a:pPr>
            <a:r>
              <a:t/>
            </a:r>
            <a:endParaRPr b="1" sz="1600" u="sng">
              <a:solidFill>
                <a:srgbClr val="000000"/>
              </a:solidFill>
            </a:endParaRPr>
          </a:p>
        </p:txBody>
      </p:sp>
      <p:pic>
        <p:nvPicPr>
          <p:cNvPr id="172" name="Google Shape;172;p25"/>
          <p:cNvPicPr preferRelativeResize="0"/>
          <p:nvPr/>
        </p:nvPicPr>
        <p:blipFill>
          <a:blip r:embed="rId3">
            <a:alphaModFix/>
          </a:blip>
          <a:stretch>
            <a:fillRect/>
          </a:stretch>
        </p:blipFill>
        <p:spPr>
          <a:xfrm>
            <a:off x="8222700" y="409100"/>
            <a:ext cx="609600" cy="6096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CD4+ Naïve T Cell</a:t>
            </a:r>
            <a:endParaRPr/>
          </a:p>
        </p:txBody>
      </p:sp>
      <p:sp>
        <p:nvSpPr>
          <p:cNvPr id="178" name="Google Shape;178;p26"/>
          <p:cNvSpPr txBox="1"/>
          <p:nvPr>
            <p:ph idx="1" type="body"/>
          </p:nvPr>
        </p:nvSpPr>
        <p:spPr>
          <a:xfrm>
            <a:off x="311700" y="1196025"/>
            <a:ext cx="5655600" cy="33390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b="1" lang="it" sz="1600" u="sng">
                <a:solidFill>
                  <a:srgbClr val="000000"/>
                </a:solidFill>
              </a:rPr>
              <a:t>Overview:</a:t>
            </a:r>
            <a:endParaRPr b="1" sz="1600" u="sng">
              <a:solidFill>
                <a:srgbClr val="000000"/>
              </a:solidFill>
            </a:endParaRPr>
          </a:p>
          <a:p>
            <a:pPr indent="0" lvl="0" marL="0" rtl="0" algn="just">
              <a:lnSpc>
                <a:spcPct val="100000"/>
              </a:lnSpc>
              <a:spcBef>
                <a:spcPts val="1600"/>
              </a:spcBef>
              <a:spcAft>
                <a:spcPts val="0"/>
              </a:spcAft>
              <a:buNone/>
            </a:pPr>
            <a:r>
              <a:rPr lang="it" sz="1400">
                <a:solidFill>
                  <a:srgbClr val="000000"/>
                </a:solidFill>
              </a:rPr>
              <a:t>Helper  T  Cells  (also  called  CD4+  T  Cells)  help  other  cells  of  the  immune  system by releasing cytokines, small protein mediators that alter the behavior of target cells that expose receptors for those cytokines.</a:t>
            </a:r>
            <a:endParaRPr b="1" sz="1400" u="sng">
              <a:solidFill>
                <a:srgbClr val="000000"/>
              </a:solidFill>
            </a:endParaRPr>
          </a:p>
          <a:p>
            <a:pPr indent="0" lvl="0" marL="0" rtl="0" algn="just">
              <a:lnSpc>
                <a:spcPct val="100000"/>
              </a:lnSpc>
              <a:spcBef>
                <a:spcPts val="1000"/>
              </a:spcBef>
              <a:spcAft>
                <a:spcPts val="0"/>
              </a:spcAft>
              <a:buNone/>
            </a:pPr>
            <a:r>
              <a:rPr lang="it" sz="1400">
                <a:solidFill>
                  <a:srgbClr val="000000"/>
                </a:solidFill>
                <a:latin typeface="Arial"/>
                <a:ea typeface="Arial"/>
                <a:cs typeface="Arial"/>
                <a:sym typeface="Arial"/>
              </a:rPr>
              <a:t>Upon activation they are able to differentiate themselves (via autocrine signaling) into either Th1, Th2, Regulatory T cells and other kinds of cells.</a:t>
            </a:r>
            <a:endParaRPr sz="1400">
              <a:solidFill>
                <a:srgbClr val="000000"/>
              </a:solidFill>
              <a:latin typeface="Arial"/>
              <a:ea typeface="Arial"/>
              <a:cs typeface="Arial"/>
              <a:sym typeface="Arial"/>
            </a:endParaRPr>
          </a:p>
          <a:p>
            <a:pPr indent="0" lvl="0" marL="0" rtl="0" algn="l">
              <a:spcBef>
                <a:spcPts val="0"/>
              </a:spcBef>
              <a:spcAft>
                <a:spcPts val="1600"/>
              </a:spcAft>
              <a:buNone/>
            </a:pPr>
            <a:r>
              <a:t/>
            </a:r>
            <a:endParaRPr b="1" u="sng">
              <a:solidFill>
                <a:srgbClr val="000000"/>
              </a:solidFill>
            </a:endParaRPr>
          </a:p>
        </p:txBody>
      </p:sp>
      <p:pic>
        <p:nvPicPr>
          <p:cNvPr id="179" name="Google Shape;179;p26"/>
          <p:cNvPicPr preferRelativeResize="0"/>
          <p:nvPr/>
        </p:nvPicPr>
        <p:blipFill>
          <a:blip r:embed="rId3">
            <a:alphaModFix/>
          </a:blip>
          <a:stretch>
            <a:fillRect/>
          </a:stretch>
        </p:blipFill>
        <p:spPr>
          <a:xfrm>
            <a:off x="8222700" y="409100"/>
            <a:ext cx="609600" cy="609600"/>
          </a:xfrm>
          <a:prstGeom prst="rect">
            <a:avLst/>
          </a:prstGeom>
          <a:noFill/>
          <a:ln>
            <a:noFill/>
          </a:ln>
        </p:spPr>
      </p:pic>
      <p:pic>
        <p:nvPicPr>
          <p:cNvPr id="180" name="Google Shape;180;p26"/>
          <p:cNvPicPr preferRelativeResize="0"/>
          <p:nvPr/>
        </p:nvPicPr>
        <p:blipFill>
          <a:blip r:embed="rId4">
            <a:alphaModFix/>
          </a:blip>
          <a:stretch>
            <a:fillRect/>
          </a:stretch>
        </p:blipFill>
        <p:spPr>
          <a:xfrm>
            <a:off x="6011750" y="1264625"/>
            <a:ext cx="3065875" cy="2309450"/>
          </a:xfrm>
          <a:prstGeom prst="rect">
            <a:avLst/>
          </a:prstGeom>
          <a:noFill/>
          <a:ln>
            <a:noFill/>
          </a:ln>
        </p:spPr>
      </p:pic>
      <p:sp>
        <p:nvSpPr>
          <p:cNvPr id="181" name="Google Shape;181;p26"/>
          <p:cNvSpPr txBox="1"/>
          <p:nvPr>
            <p:ph idx="1" type="body"/>
          </p:nvPr>
        </p:nvSpPr>
        <p:spPr>
          <a:xfrm>
            <a:off x="6238788" y="3574075"/>
            <a:ext cx="2611800" cy="269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it" sz="900">
                <a:solidFill>
                  <a:srgbClr val="000000"/>
                </a:solidFill>
              </a:rPr>
              <a:t>Figure 6.</a:t>
            </a:r>
            <a:r>
              <a:rPr lang="it" sz="900">
                <a:solidFill>
                  <a:srgbClr val="000000"/>
                </a:solidFill>
              </a:rPr>
              <a:t> Differentiation of a CD4+ Naïve T Cell.</a:t>
            </a:r>
            <a:endParaRPr sz="900">
              <a:solidFill>
                <a:srgbClr val="0000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a:t>
            </a:r>
            <a:r>
              <a:rPr lang="it"/>
              <a:t>CD4+ Naïve T Cell</a:t>
            </a:r>
            <a:endParaRPr/>
          </a:p>
        </p:txBody>
      </p:sp>
      <p:sp>
        <p:nvSpPr>
          <p:cNvPr id="187" name="Google Shape;187;p27"/>
          <p:cNvSpPr txBox="1"/>
          <p:nvPr>
            <p:ph idx="1" type="body"/>
          </p:nvPr>
        </p:nvSpPr>
        <p:spPr>
          <a:xfrm>
            <a:off x="311700" y="1229875"/>
            <a:ext cx="65487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it" sz="1600" u="sng">
                <a:solidFill>
                  <a:srgbClr val="000000"/>
                </a:solidFill>
              </a:rPr>
              <a:t>Implementation:</a:t>
            </a:r>
            <a:endParaRPr b="1" sz="1600" u="sng">
              <a:solidFill>
                <a:srgbClr val="000000"/>
              </a:solidFill>
            </a:endParaRPr>
          </a:p>
          <a:p>
            <a:pPr indent="0" lvl="0" marL="0" rtl="0" algn="just">
              <a:lnSpc>
                <a:spcPct val="100000"/>
              </a:lnSpc>
              <a:spcBef>
                <a:spcPts val="1600"/>
              </a:spcBef>
              <a:spcAft>
                <a:spcPts val="0"/>
              </a:spcAft>
              <a:buNone/>
            </a:pPr>
            <a:r>
              <a:rPr lang="it" sz="1400">
                <a:solidFill>
                  <a:srgbClr val="000000"/>
                </a:solidFill>
              </a:rPr>
              <a:t>This kind of cell can be activated from any APC, such as Dendritic Cells, Macrophages, B cells and so on. Upon activation this cell can only differentiate either into Th1 or Treg. </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rPr lang="it" sz="1400">
                <a:solidFill>
                  <a:srgbClr val="000000"/>
                </a:solidFill>
              </a:rPr>
              <a:t>It has a 10% probability to differentiate into Treg, otherwise it becomes a Th1.</a:t>
            </a:r>
            <a:endParaRPr sz="1400">
              <a:solidFill>
                <a:srgbClr val="000000"/>
              </a:solidFill>
            </a:endParaRPr>
          </a:p>
          <a:p>
            <a:pPr indent="0" lvl="0" marL="0" rtl="0" algn="l">
              <a:spcBef>
                <a:spcPts val="0"/>
              </a:spcBef>
              <a:spcAft>
                <a:spcPts val="1600"/>
              </a:spcAft>
              <a:buNone/>
            </a:pPr>
            <a:r>
              <a:t/>
            </a:r>
            <a:endParaRPr b="1" sz="1400" u="sng">
              <a:solidFill>
                <a:srgbClr val="000000"/>
              </a:solidFill>
            </a:endParaRPr>
          </a:p>
        </p:txBody>
      </p:sp>
      <p:pic>
        <p:nvPicPr>
          <p:cNvPr id="188" name="Google Shape;188;p27"/>
          <p:cNvPicPr preferRelativeResize="0"/>
          <p:nvPr/>
        </p:nvPicPr>
        <p:blipFill>
          <a:blip r:embed="rId3">
            <a:alphaModFix/>
          </a:blip>
          <a:stretch>
            <a:fillRect/>
          </a:stretch>
        </p:blipFill>
        <p:spPr>
          <a:xfrm>
            <a:off x="8222700" y="409100"/>
            <a:ext cx="609600" cy="6096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CD4+ Helper 1 T Cell</a:t>
            </a:r>
            <a:endParaRPr/>
          </a:p>
        </p:txBody>
      </p:sp>
      <p:sp>
        <p:nvSpPr>
          <p:cNvPr id="194" name="Google Shape;194;p28"/>
          <p:cNvSpPr txBox="1"/>
          <p:nvPr>
            <p:ph idx="1" type="body"/>
          </p:nvPr>
        </p:nvSpPr>
        <p:spPr>
          <a:xfrm>
            <a:off x="311700" y="1196025"/>
            <a:ext cx="6307500" cy="3339000"/>
          </a:xfrm>
          <a:prstGeom prst="rect">
            <a:avLst/>
          </a:prstGeom>
          <a:noFill/>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Overview:</a:t>
            </a:r>
            <a:endParaRPr sz="1400">
              <a:solidFill>
                <a:srgbClr val="000000"/>
              </a:solidFill>
            </a:endParaRPr>
          </a:p>
          <a:p>
            <a:pPr indent="0" lvl="0" marL="0" rtl="0" algn="just">
              <a:lnSpc>
                <a:spcPct val="100000"/>
              </a:lnSpc>
              <a:spcBef>
                <a:spcPts val="1600"/>
              </a:spcBef>
              <a:spcAft>
                <a:spcPts val="0"/>
              </a:spcAft>
              <a:buNone/>
            </a:pPr>
            <a:r>
              <a:rPr lang="it" sz="1400">
                <a:solidFill>
                  <a:srgbClr val="000000"/>
                </a:solidFill>
              </a:rPr>
              <a:t>Th1 cells mostly produce IFN-γ, interleukin (IL)-2, and TNF-β. [6]</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rPr lang="it" sz="1400">
                <a:solidFill>
                  <a:srgbClr val="000000"/>
                </a:solidFill>
              </a:rPr>
              <a:t>These cytokines are able to activate and maximize the killing efficacy of the macrophages and the proliferation of CD8+ T Cells.</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rPr lang="it" sz="1400">
                <a:solidFill>
                  <a:srgbClr val="000000"/>
                </a:solidFill>
              </a:rPr>
              <a:t>This kind of Helper T Cells also enhance the production of opsonizing, and some kind of antibodies involved in antibody-dependent cell cytotoxicity.</a:t>
            </a:r>
            <a:endParaRPr b="1" sz="1400" u="sng">
              <a:solidFill>
                <a:srgbClr val="000000"/>
              </a:solidFill>
            </a:endParaRPr>
          </a:p>
        </p:txBody>
      </p:sp>
      <p:pic>
        <p:nvPicPr>
          <p:cNvPr id="195" name="Google Shape;195;p28"/>
          <p:cNvPicPr preferRelativeResize="0"/>
          <p:nvPr/>
        </p:nvPicPr>
        <p:blipFill>
          <a:blip r:embed="rId3">
            <a:alphaModFix/>
          </a:blip>
          <a:stretch>
            <a:fillRect/>
          </a:stretch>
        </p:blipFill>
        <p:spPr>
          <a:xfrm>
            <a:off x="8222700" y="409088"/>
            <a:ext cx="609600" cy="609600"/>
          </a:xfrm>
          <a:prstGeom prst="rect">
            <a:avLst/>
          </a:prstGeom>
          <a:noFill/>
          <a:ln>
            <a:noFill/>
          </a:ln>
        </p:spPr>
      </p:pic>
      <p:pic>
        <p:nvPicPr>
          <p:cNvPr id="196" name="Google Shape;196;p28"/>
          <p:cNvPicPr preferRelativeResize="0"/>
          <p:nvPr/>
        </p:nvPicPr>
        <p:blipFill>
          <a:blip r:embed="rId4">
            <a:alphaModFix/>
          </a:blip>
          <a:stretch>
            <a:fillRect/>
          </a:stretch>
        </p:blipFill>
        <p:spPr>
          <a:xfrm>
            <a:off x="6619302" y="1196025"/>
            <a:ext cx="2524700" cy="1838575"/>
          </a:xfrm>
          <a:prstGeom prst="rect">
            <a:avLst/>
          </a:prstGeom>
          <a:noFill/>
          <a:ln>
            <a:noFill/>
          </a:ln>
        </p:spPr>
      </p:pic>
      <p:sp>
        <p:nvSpPr>
          <p:cNvPr id="197" name="Google Shape;197;p28"/>
          <p:cNvSpPr txBox="1"/>
          <p:nvPr/>
        </p:nvSpPr>
        <p:spPr>
          <a:xfrm>
            <a:off x="6589100" y="3237896"/>
            <a:ext cx="2585100" cy="27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it" sz="900">
                <a:latin typeface="Roboto"/>
                <a:ea typeface="Roboto"/>
                <a:cs typeface="Roboto"/>
                <a:sym typeface="Roboto"/>
              </a:rPr>
              <a:t>Figure 7.</a:t>
            </a:r>
            <a:r>
              <a:rPr lang="it" sz="900">
                <a:latin typeface="Roboto"/>
                <a:ea typeface="Roboto"/>
                <a:cs typeface="Roboto"/>
                <a:sym typeface="Roboto"/>
              </a:rPr>
              <a:t>Th1/Th2 role in tumor microenvironment. [Lin et al. (2017)]</a:t>
            </a:r>
            <a:endParaRPr sz="900">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a:t>
            </a:r>
            <a:r>
              <a:rPr lang="it"/>
              <a:t>CD4+ Helper 1 T Cell</a:t>
            </a:r>
            <a:endParaRPr/>
          </a:p>
        </p:txBody>
      </p:sp>
      <p:sp>
        <p:nvSpPr>
          <p:cNvPr id="203" name="Google Shape;203;p29"/>
          <p:cNvSpPr txBox="1"/>
          <p:nvPr>
            <p:ph idx="1" type="body"/>
          </p:nvPr>
        </p:nvSpPr>
        <p:spPr>
          <a:xfrm>
            <a:off x="311700" y="1229875"/>
            <a:ext cx="62970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Implementation:</a:t>
            </a:r>
            <a:endParaRPr b="1" sz="1600" u="sng">
              <a:solidFill>
                <a:srgbClr val="000000"/>
              </a:solidFill>
            </a:endParaRPr>
          </a:p>
          <a:p>
            <a:pPr indent="0" lvl="0" marL="0" rtl="0" algn="just">
              <a:lnSpc>
                <a:spcPct val="100000"/>
              </a:lnSpc>
              <a:spcBef>
                <a:spcPts val="1600"/>
              </a:spcBef>
              <a:spcAft>
                <a:spcPts val="0"/>
              </a:spcAft>
              <a:buNone/>
            </a:pPr>
            <a:r>
              <a:rPr lang="it" sz="1400">
                <a:solidFill>
                  <a:srgbClr val="000000"/>
                </a:solidFill>
              </a:rPr>
              <a:t>The release of IFN-γ and TNF-β has been simulated (implemented) defining 2 methods:</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317500" lvl="0" marL="457200" rtl="0" algn="just">
              <a:lnSpc>
                <a:spcPct val="100000"/>
              </a:lnSpc>
              <a:spcBef>
                <a:spcPts val="0"/>
              </a:spcBef>
              <a:spcAft>
                <a:spcPts val="0"/>
              </a:spcAft>
              <a:buClr>
                <a:srgbClr val="000000"/>
              </a:buClr>
              <a:buSzPts val="1400"/>
              <a:buChar char="●"/>
            </a:pPr>
            <a:r>
              <a:rPr b="1" lang="it" sz="1400">
                <a:solidFill>
                  <a:srgbClr val="000000"/>
                </a:solidFill>
              </a:rPr>
              <a:t>releaseIFNGamma</a:t>
            </a:r>
            <a:r>
              <a:rPr lang="it" sz="1400">
                <a:solidFill>
                  <a:srgbClr val="000000"/>
                </a:solidFill>
              </a:rPr>
              <a:t>: simulates the release of IFN-γ by activating all the macrophages that live within a certain radius of distance from the actual Th1</a:t>
            </a:r>
            <a:endParaRPr sz="1400">
              <a:solidFill>
                <a:srgbClr val="000000"/>
              </a:solidFill>
            </a:endParaRPr>
          </a:p>
          <a:p>
            <a:pPr indent="-317500" lvl="0" marL="457200" rtl="0" algn="just">
              <a:lnSpc>
                <a:spcPct val="100000"/>
              </a:lnSpc>
              <a:spcBef>
                <a:spcPts val="1000"/>
              </a:spcBef>
              <a:spcAft>
                <a:spcPts val="0"/>
              </a:spcAft>
              <a:buClr>
                <a:srgbClr val="000000"/>
              </a:buClr>
              <a:buSzPts val="1400"/>
              <a:buChar char="●"/>
            </a:pPr>
            <a:r>
              <a:rPr b="1" lang="it" sz="1400">
                <a:solidFill>
                  <a:srgbClr val="000000"/>
                </a:solidFill>
              </a:rPr>
              <a:t>releaseTNFBeta</a:t>
            </a:r>
            <a:r>
              <a:rPr lang="it" sz="1400">
                <a:solidFill>
                  <a:srgbClr val="000000"/>
                </a:solidFill>
              </a:rPr>
              <a:t>: simulates  the  release  of  TNF-β by  activating  all  the  CD8+  T cells that live within a certain radius of distance from the actual Th1</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rPr lang="it" sz="1400">
                <a:solidFill>
                  <a:srgbClr val="000000"/>
                </a:solidFill>
              </a:rPr>
              <a:t>After the release of the cytokines this cell is deactivated and moves randomly like any other immune cell.</a:t>
            </a:r>
            <a:endParaRPr sz="1400">
              <a:solidFill>
                <a:srgbClr val="000000"/>
              </a:solidFill>
            </a:endParaRPr>
          </a:p>
          <a:p>
            <a:pPr indent="0" lvl="0" marL="0" rtl="0" algn="just">
              <a:spcBef>
                <a:spcPts val="0"/>
              </a:spcBef>
              <a:spcAft>
                <a:spcPts val="1600"/>
              </a:spcAft>
              <a:buNone/>
            </a:pPr>
            <a:r>
              <a:t/>
            </a:r>
            <a:endParaRPr b="1" sz="1400" u="sng">
              <a:solidFill>
                <a:srgbClr val="000000"/>
              </a:solidFill>
            </a:endParaRPr>
          </a:p>
        </p:txBody>
      </p:sp>
      <p:pic>
        <p:nvPicPr>
          <p:cNvPr id="204" name="Google Shape;204;p29"/>
          <p:cNvPicPr preferRelativeResize="0"/>
          <p:nvPr/>
        </p:nvPicPr>
        <p:blipFill>
          <a:blip r:embed="rId3">
            <a:alphaModFix/>
          </a:blip>
          <a:stretch>
            <a:fillRect/>
          </a:stretch>
        </p:blipFill>
        <p:spPr>
          <a:xfrm>
            <a:off x="8222700" y="409088"/>
            <a:ext cx="609600" cy="6096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CD4+ Helper 2 T Cell</a:t>
            </a:r>
            <a:endParaRPr/>
          </a:p>
        </p:txBody>
      </p:sp>
      <p:sp>
        <p:nvSpPr>
          <p:cNvPr id="210" name="Google Shape;210;p30"/>
          <p:cNvSpPr txBox="1"/>
          <p:nvPr>
            <p:ph idx="1" type="body"/>
          </p:nvPr>
        </p:nvSpPr>
        <p:spPr>
          <a:xfrm>
            <a:off x="311700" y="1196025"/>
            <a:ext cx="6227100" cy="3339000"/>
          </a:xfrm>
          <a:prstGeom prst="rect">
            <a:avLst/>
          </a:prstGeom>
          <a:noFill/>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Overview:</a:t>
            </a:r>
            <a:endParaRPr b="1" sz="1600" u="sng">
              <a:solidFill>
                <a:srgbClr val="000000"/>
              </a:solidFill>
            </a:endParaRPr>
          </a:p>
          <a:p>
            <a:pPr indent="0" lvl="0" marL="0" rtl="0" algn="just">
              <a:lnSpc>
                <a:spcPct val="100000"/>
              </a:lnSpc>
              <a:spcBef>
                <a:spcPts val="1600"/>
              </a:spcBef>
              <a:spcAft>
                <a:spcPts val="0"/>
              </a:spcAft>
              <a:buNone/>
            </a:pPr>
            <a:r>
              <a:rPr lang="it" sz="1400">
                <a:solidFill>
                  <a:srgbClr val="000000"/>
                </a:solidFill>
              </a:rPr>
              <a:t>Th2 cells are responsible in helping the humoral immune response enhancing mast cell differentiation, B Cells activation and eosinophil growth and differentiation factors.</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rPr lang="it" sz="1400">
                <a:solidFill>
                  <a:srgbClr val="000000"/>
                </a:solidFill>
              </a:rPr>
              <a:t>They also play an important down-regulatory role by inhibiting Th1 cells and macrophages.</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spcBef>
                <a:spcPts val="0"/>
              </a:spcBef>
              <a:spcAft>
                <a:spcPts val="0"/>
              </a:spcAft>
              <a:buNone/>
            </a:pPr>
            <a:r>
              <a:rPr b="1" lang="it" sz="1600" u="sng">
                <a:solidFill>
                  <a:srgbClr val="000000"/>
                </a:solidFill>
              </a:rPr>
              <a:t>Implementation:</a:t>
            </a:r>
            <a:endParaRPr b="1" sz="1600" u="sng">
              <a:solidFill>
                <a:srgbClr val="000000"/>
              </a:solidFill>
            </a:endParaRPr>
          </a:p>
          <a:p>
            <a:pPr indent="0" lvl="0" marL="0" rtl="0" algn="just">
              <a:spcBef>
                <a:spcPts val="1600"/>
              </a:spcBef>
              <a:spcAft>
                <a:spcPts val="0"/>
              </a:spcAft>
              <a:buNone/>
            </a:pPr>
            <a:r>
              <a:rPr lang="it" sz="1400">
                <a:solidFill>
                  <a:srgbClr val="000000"/>
                </a:solidFill>
              </a:rPr>
              <a:t>We have not provided an implementation for this cells because their role is mostly useful when there is an infection by parasites, while Th1 cells are most important in our case because they have a role in intracellular immune response. [6]</a:t>
            </a:r>
            <a:endParaRPr sz="1400">
              <a:solidFill>
                <a:srgbClr val="000000"/>
              </a:solidFill>
            </a:endParaRPr>
          </a:p>
          <a:p>
            <a:pPr indent="0" lvl="0" marL="0" rtl="0" algn="just">
              <a:lnSpc>
                <a:spcPct val="100000"/>
              </a:lnSpc>
              <a:spcBef>
                <a:spcPts val="1600"/>
              </a:spcBef>
              <a:spcAft>
                <a:spcPts val="0"/>
              </a:spcAft>
              <a:buNone/>
            </a:pPr>
            <a:r>
              <a:t/>
            </a:r>
            <a:endParaRPr b="1" sz="1400" u="sng">
              <a:solidFill>
                <a:srgbClr val="000000"/>
              </a:solidFill>
            </a:endParaRPr>
          </a:p>
        </p:txBody>
      </p:sp>
      <p:pic>
        <p:nvPicPr>
          <p:cNvPr id="211" name="Google Shape;211;p30"/>
          <p:cNvPicPr preferRelativeResize="0"/>
          <p:nvPr/>
        </p:nvPicPr>
        <p:blipFill>
          <a:blip r:embed="rId3">
            <a:alphaModFix/>
          </a:blip>
          <a:stretch>
            <a:fillRect/>
          </a:stretch>
        </p:blipFill>
        <p:spPr>
          <a:xfrm>
            <a:off x="8222700" y="409100"/>
            <a:ext cx="609600" cy="609600"/>
          </a:xfrm>
          <a:prstGeom prst="rect">
            <a:avLst/>
          </a:prstGeom>
          <a:noFill/>
          <a:ln>
            <a:noFill/>
          </a:ln>
        </p:spPr>
      </p:pic>
      <p:pic>
        <p:nvPicPr>
          <p:cNvPr id="212" name="Google Shape;212;p30"/>
          <p:cNvPicPr preferRelativeResize="0"/>
          <p:nvPr/>
        </p:nvPicPr>
        <p:blipFill>
          <a:blip r:embed="rId4">
            <a:alphaModFix/>
          </a:blip>
          <a:stretch>
            <a:fillRect/>
          </a:stretch>
        </p:blipFill>
        <p:spPr>
          <a:xfrm>
            <a:off x="6683583" y="967425"/>
            <a:ext cx="2460416" cy="3690625"/>
          </a:xfrm>
          <a:prstGeom prst="rect">
            <a:avLst/>
          </a:prstGeom>
          <a:noFill/>
          <a:ln>
            <a:noFill/>
          </a:ln>
        </p:spPr>
      </p:pic>
      <p:sp>
        <p:nvSpPr>
          <p:cNvPr id="213" name="Google Shape;213;p30"/>
          <p:cNvSpPr txBox="1"/>
          <p:nvPr/>
        </p:nvSpPr>
        <p:spPr>
          <a:xfrm>
            <a:off x="6683575" y="4648000"/>
            <a:ext cx="2460300" cy="244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it" sz="900">
                <a:latin typeface="Roboto"/>
                <a:ea typeface="Roboto"/>
                <a:cs typeface="Roboto"/>
                <a:sym typeface="Roboto"/>
              </a:rPr>
              <a:t>Figure 8. </a:t>
            </a:r>
            <a:r>
              <a:rPr lang="it" sz="900">
                <a:latin typeface="Roboto"/>
                <a:ea typeface="Roboto"/>
                <a:cs typeface="Roboto"/>
                <a:sym typeface="Roboto"/>
              </a:rPr>
              <a:t>Th1/Th2 interactions [6]</a:t>
            </a:r>
            <a:endParaRPr sz="900">
              <a:latin typeface="Roboto"/>
              <a:ea typeface="Roboto"/>
              <a:cs typeface="Roboto"/>
              <a:sym typeface="Roboto"/>
            </a:endParaRPr>
          </a:p>
        </p:txBody>
      </p:sp>
      <p:sp>
        <p:nvSpPr>
          <p:cNvPr id="214" name="Google Shape;214;p30"/>
          <p:cNvSpPr/>
          <p:nvPr/>
        </p:nvSpPr>
        <p:spPr>
          <a:xfrm>
            <a:off x="6489650" y="4289600"/>
            <a:ext cx="231000" cy="602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0"/>
          <p:cNvSpPr/>
          <p:nvPr/>
        </p:nvSpPr>
        <p:spPr>
          <a:xfrm>
            <a:off x="5937125" y="4601025"/>
            <a:ext cx="746400" cy="291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CD4+ Regulatory T Cell</a:t>
            </a:r>
            <a:endParaRPr/>
          </a:p>
        </p:txBody>
      </p:sp>
      <p:sp>
        <p:nvSpPr>
          <p:cNvPr id="221" name="Google Shape;221;p31"/>
          <p:cNvSpPr txBox="1"/>
          <p:nvPr>
            <p:ph idx="1" type="body"/>
          </p:nvPr>
        </p:nvSpPr>
        <p:spPr>
          <a:xfrm>
            <a:off x="311700" y="1229875"/>
            <a:ext cx="68745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Overview</a:t>
            </a:r>
            <a:r>
              <a:rPr b="1" lang="it" sz="1600" u="sng">
                <a:solidFill>
                  <a:srgbClr val="000000"/>
                </a:solidFill>
              </a:rPr>
              <a:t>:</a:t>
            </a:r>
            <a:endParaRPr b="1" sz="1600" u="sng">
              <a:solidFill>
                <a:srgbClr val="000000"/>
              </a:solidFill>
            </a:endParaRPr>
          </a:p>
          <a:p>
            <a:pPr indent="0" lvl="0" marL="0" rtl="0" algn="just">
              <a:lnSpc>
                <a:spcPct val="100000"/>
              </a:lnSpc>
              <a:spcBef>
                <a:spcPts val="1600"/>
              </a:spcBef>
              <a:spcAft>
                <a:spcPts val="0"/>
              </a:spcAft>
              <a:buNone/>
            </a:pPr>
            <a:r>
              <a:rPr lang="it" sz="1400">
                <a:solidFill>
                  <a:srgbClr val="000000"/>
                </a:solidFill>
              </a:rPr>
              <a:t>When active, Tregs  suppress  activation,  proliferation  and  cytokine  production  of  CD4+  T  cells, CD8+ T cells and other immune cells.</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rPr lang="it" sz="1400">
                <a:solidFill>
                  <a:srgbClr val="000000"/>
                </a:solidFill>
              </a:rPr>
              <a:t>They do this by secreting TGF-β that suppress proliferation and differentiation, and similarly IL-10 that is able to suppress cytokine synthesis of IFN-γ, TNF-α and other cytokines, produced by cells like macrophages and some kind of T helper cell.</a:t>
            </a:r>
            <a:endParaRPr b="1" sz="1400" u="sng">
              <a:solidFill>
                <a:srgbClr val="000000"/>
              </a:solidFill>
            </a:endParaRPr>
          </a:p>
        </p:txBody>
      </p:sp>
      <p:pic>
        <p:nvPicPr>
          <p:cNvPr id="222" name="Google Shape;222;p31"/>
          <p:cNvPicPr preferRelativeResize="0"/>
          <p:nvPr/>
        </p:nvPicPr>
        <p:blipFill>
          <a:blip r:embed="rId3">
            <a:alphaModFix/>
          </a:blip>
          <a:stretch>
            <a:fillRect/>
          </a:stretch>
        </p:blipFill>
        <p:spPr>
          <a:xfrm>
            <a:off x="8222700" y="409100"/>
            <a:ext cx="609600" cy="609600"/>
          </a:xfrm>
          <a:prstGeom prst="rect">
            <a:avLst/>
          </a:prstGeom>
          <a:noFill/>
          <a:ln>
            <a:noFill/>
          </a:ln>
        </p:spPr>
      </p:pic>
      <p:pic>
        <p:nvPicPr>
          <p:cNvPr descr="Tregs - figure 2" id="223" name="Google Shape;223;p31"/>
          <p:cNvPicPr preferRelativeResize="0"/>
          <p:nvPr/>
        </p:nvPicPr>
        <p:blipFill>
          <a:blip r:embed="rId4">
            <a:alphaModFix/>
          </a:blip>
          <a:stretch>
            <a:fillRect/>
          </a:stretch>
        </p:blipFill>
        <p:spPr>
          <a:xfrm>
            <a:off x="2555537" y="3109250"/>
            <a:ext cx="3423322" cy="1459625"/>
          </a:xfrm>
          <a:prstGeom prst="rect">
            <a:avLst/>
          </a:prstGeom>
          <a:noFill/>
          <a:ln>
            <a:noFill/>
          </a:ln>
        </p:spPr>
      </p:pic>
      <p:sp>
        <p:nvSpPr>
          <p:cNvPr id="224" name="Google Shape;224;p31"/>
          <p:cNvSpPr txBox="1"/>
          <p:nvPr>
            <p:ph idx="1" type="body"/>
          </p:nvPr>
        </p:nvSpPr>
        <p:spPr>
          <a:xfrm>
            <a:off x="3039600" y="4568875"/>
            <a:ext cx="2505600" cy="269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it" sz="900">
                <a:solidFill>
                  <a:srgbClr val="000000"/>
                </a:solidFill>
              </a:rPr>
              <a:t>Figure 9.</a:t>
            </a:r>
            <a:r>
              <a:rPr lang="it" sz="900">
                <a:solidFill>
                  <a:srgbClr val="000000"/>
                </a:solidFill>
              </a:rPr>
              <a:t> Activation of a Regulatory T Cell. [5]</a:t>
            </a:r>
            <a:endParaRPr sz="90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The Obesity Paradox</a:t>
            </a:r>
            <a:endParaRPr/>
          </a:p>
        </p:txBody>
      </p:sp>
      <p:sp>
        <p:nvSpPr>
          <p:cNvPr id="94" name="Google Shape;94;p14"/>
          <p:cNvSpPr txBox="1"/>
          <p:nvPr>
            <p:ph idx="1" type="body"/>
          </p:nvPr>
        </p:nvSpPr>
        <p:spPr>
          <a:xfrm>
            <a:off x="311700" y="1229875"/>
            <a:ext cx="5874000" cy="33390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it" sz="1400">
                <a:solidFill>
                  <a:srgbClr val="000000"/>
                </a:solidFill>
              </a:rPr>
              <a:t>Obesity is associated with an increased risk of developing clear cell renal cell carcinoma (ccRCC) but, paradoxically, obesity is also associated with improved oncological outcomes in this cancer.</a:t>
            </a:r>
            <a:endParaRPr sz="1400">
              <a:solidFill>
                <a:srgbClr val="000000"/>
              </a:solidFill>
            </a:endParaRPr>
          </a:p>
          <a:p>
            <a:pPr indent="0" lvl="0" marL="0" rtl="0" algn="just">
              <a:spcBef>
                <a:spcPts val="0"/>
              </a:spcBef>
              <a:spcAft>
                <a:spcPts val="1600"/>
              </a:spcAft>
              <a:buNone/>
            </a:pPr>
            <a:r>
              <a:t/>
            </a:r>
            <a:endParaRPr sz="1400"/>
          </a:p>
        </p:txBody>
      </p:sp>
      <p:pic>
        <p:nvPicPr>
          <p:cNvPr id="95" name="Google Shape;95;p14"/>
          <p:cNvPicPr preferRelativeResize="0"/>
          <p:nvPr/>
        </p:nvPicPr>
        <p:blipFill>
          <a:blip r:embed="rId3">
            <a:alphaModFix/>
          </a:blip>
          <a:stretch>
            <a:fillRect/>
          </a:stretch>
        </p:blipFill>
        <p:spPr>
          <a:xfrm>
            <a:off x="732502" y="2335300"/>
            <a:ext cx="5032402" cy="2081175"/>
          </a:xfrm>
          <a:prstGeom prst="rect">
            <a:avLst/>
          </a:prstGeom>
          <a:noFill/>
          <a:ln>
            <a:noFill/>
          </a:ln>
        </p:spPr>
      </p:pic>
      <p:sp>
        <p:nvSpPr>
          <p:cNvPr id="96" name="Google Shape;96;p14"/>
          <p:cNvSpPr txBox="1"/>
          <p:nvPr>
            <p:ph idx="1" type="body"/>
          </p:nvPr>
        </p:nvSpPr>
        <p:spPr>
          <a:xfrm>
            <a:off x="401400" y="4416475"/>
            <a:ext cx="5694600" cy="269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it" sz="900">
                <a:solidFill>
                  <a:srgbClr val="000000"/>
                </a:solidFill>
              </a:rPr>
              <a:t>Figure 1.</a:t>
            </a:r>
            <a:r>
              <a:rPr lang="it" sz="900">
                <a:solidFill>
                  <a:srgbClr val="000000"/>
                </a:solidFill>
              </a:rPr>
              <a:t> Perinephric tumour microenvironment in non-obese vs obese patients with renal cell carcinoma. [1]</a:t>
            </a:r>
            <a:endParaRPr sz="900">
              <a:solidFill>
                <a:srgbClr val="00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CD4+ Regulatory T Cell</a:t>
            </a:r>
            <a:endParaRPr/>
          </a:p>
        </p:txBody>
      </p:sp>
      <p:sp>
        <p:nvSpPr>
          <p:cNvPr id="230" name="Google Shape;230;p32"/>
          <p:cNvSpPr txBox="1"/>
          <p:nvPr>
            <p:ph idx="1" type="body"/>
          </p:nvPr>
        </p:nvSpPr>
        <p:spPr>
          <a:xfrm>
            <a:off x="311700" y="1229875"/>
            <a:ext cx="63933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Implementation:</a:t>
            </a:r>
            <a:endParaRPr b="1" sz="1600" u="sng">
              <a:solidFill>
                <a:srgbClr val="000000"/>
              </a:solidFill>
            </a:endParaRPr>
          </a:p>
          <a:p>
            <a:pPr indent="0" lvl="0" marL="0" rtl="0" algn="just">
              <a:lnSpc>
                <a:spcPct val="100000"/>
              </a:lnSpc>
              <a:spcBef>
                <a:spcPts val="1600"/>
              </a:spcBef>
              <a:spcAft>
                <a:spcPts val="0"/>
              </a:spcAft>
              <a:buNone/>
            </a:pPr>
            <a:r>
              <a:rPr lang="it" sz="1400">
                <a:solidFill>
                  <a:srgbClr val="000000"/>
                </a:solidFill>
              </a:rPr>
              <a:t>The suppressive role of Regulatory T Cells has been simulated (implemented) defining 2 methods:</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317500" lvl="0" marL="457200" rtl="0" algn="just">
              <a:lnSpc>
                <a:spcPct val="100000"/>
              </a:lnSpc>
              <a:spcBef>
                <a:spcPts val="0"/>
              </a:spcBef>
              <a:spcAft>
                <a:spcPts val="0"/>
              </a:spcAft>
              <a:buClr>
                <a:srgbClr val="000000"/>
              </a:buClr>
              <a:buSzPts val="1400"/>
              <a:buChar char="●"/>
            </a:pPr>
            <a:r>
              <a:rPr b="1" lang="it" sz="1400">
                <a:solidFill>
                  <a:srgbClr val="000000"/>
                </a:solidFill>
              </a:rPr>
              <a:t>releaseTGFbeta</a:t>
            </a:r>
            <a:r>
              <a:rPr lang="it" sz="1400">
                <a:solidFill>
                  <a:srgbClr val="000000"/>
                </a:solidFill>
              </a:rPr>
              <a:t>: deactivates and decreases the growth factor of every T Cell that live within a certain radius of distance from the actual Treg Cell.  In the same way it also deactivates M2 cells</a:t>
            </a:r>
            <a:endParaRPr sz="1400">
              <a:solidFill>
                <a:srgbClr val="000000"/>
              </a:solidFill>
            </a:endParaRPr>
          </a:p>
          <a:p>
            <a:pPr indent="-317500" lvl="0" marL="457200" rtl="0" algn="just">
              <a:lnSpc>
                <a:spcPct val="100000"/>
              </a:lnSpc>
              <a:spcBef>
                <a:spcPts val="1000"/>
              </a:spcBef>
              <a:spcAft>
                <a:spcPts val="0"/>
              </a:spcAft>
              <a:buClr>
                <a:srgbClr val="000000"/>
              </a:buClr>
              <a:buSzPts val="1400"/>
              <a:buChar char="●"/>
            </a:pPr>
            <a:r>
              <a:rPr b="1" lang="it" sz="1400">
                <a:solidFill>
                  <a:srgbClr val="000000"/>
                </a:solidFill>
              </a:rPr>
              <a:t>releaseIL10</a:t>
            </a:r>
            <a:r>
              <a:rPr lang="it" sz="1400">
                <a:solidFill>
                  <a:srgbClr val="000000"/>
                </a:solidFill>
              </a:rPr>
              <a:t>: deactivates every M1, M2, Th1, Dendritic and Plasmacytoid Dendritic Cell that live within a certain radius of distance from the actual Treg Cell</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rPr lang="it" sz="1400">
                <a:solidFill>
                  <a:srgbClr val="000000"/>
                </a:solidFill>
              </a:rPr>
              <a:t>After the release of the cytokines this cell is deactivated and moves randomly like any other immune cell.</a:t>
            </a:r>
            <a:endParaRPr sz="1400">
              <a:solidFill>
                <a:srgbClr val="000000"/>
              </a:solidFill>
            </a:endParaRPr>
          </a:p>
        </p:txBody>
      </p:sp>
      <p:pic>
        <p:nvPicPr>
          <p:cNvPr id="231" name="Google Shape;231;p32"/>
          <p:cNvPicPr preferRelativeResize="0"/>
          <p:nvPr/>
        </p:nvPicPr>
        <p:blipFill>
          <a:blip r:embed="rId3">
            <a:alphaModFix/>
          </a:blip>
          <a:stretch>
            <a:fillRect/>
          </a:stretch>
        </p:blipFill>
        <p:spPr>
          <a:xfrm>
            <a:off x="8222700" y="409100"/>
            <a:ext cx="609600" cy="6096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3"/>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CD8+ T Cell</a:t>
            </a:r>
            <a:endParaRPr/>
          </a:p>
        </p:txBody>
      </p:sp>
      <p:sp>
        <p:nvSpPr>
          <p:cNvPr id="237" name="Google Shape;237;p33"/>
          <p:cNvSpPr txBox="1"/>
          <p:nvPr>
            <p:ph idx="1" type="body"/>
          </p:nvPr>
        </p:nvSpPr>
        <p:spPr>
          <a:xfrm>
            <a:off x="311700" y="1229875"/>
            <a:ext cx="62898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Overview:</a:t>
            </a:r>
            <a:endParaRPr b="1" sz="1600" u="sng">
              <a:solidFill>
                <a:srgbClr val="000000"/>
              </a:solidFill>
            </a:endParaRPr>
          </a:p>
          <a:p>
            <a:pPr indent="0" lvl="0" marL="0" rtl="0" algn="just">
              <a:spcBef>
                <a:spcPts val="1600"/>
              </a:spcBef>
              <a:spcAft>
                <a:spcPts val="0"/>
              </a:spcAft>
              <a:buNone/>
            </a:pPr>
            <a:r>
              <a:rPr lang="it" sz="1400">
                <a:solidFill>
                  <a:srgbClr val="000000"/>
                </a:solidFill>
              </a:rPr>
              <a:t>A CD8+ Naïve T Cell can be activated by an APC, such as a Dendritic cell, a Macrophage, and so on. When active it differentiate into a Cytotoxic T Cell.</a:t>
            </a:r>
            <a:endParaRPr sz="1400">
              <a:solidFill>
                <a:srgbClr val="000000"/>
              </a:solidFill>
            </a:endParaRPr>
          </a:p>
          <a:p>
            <a:pPr indent="0" lvl="0" marL="0" marR="101600" rtl="0" algn="just">
              <a:lnSpc>
                <a:spcPct val="100000"/>
              </a:lnSpc>
              <a:spcBef>
                <a:spcPts val="1600"/>
              </a:spcBef>
              <a:spcAft>
                <a:spcPts val="0"/>
              </a:spcAft>
              <a:buNone/>
            </a:pPr>
            <a:r>
              <a:rPr lang="it" sz="1400">
                <a:solidFill>
                  <a:srgbClr val="000000"/>
                </a:solidFill>
              </a:rPr>
              <a:t>When a CD8+ Naïve T cell recognises its antigen and becomes activated, it has three major mechanisms to kill infected or malignant cells:</a:t>
            </a:r>
            <a:endParaRPr sz="1400">
              <a:solidFill>
                <a:srgbClr val="000000"/>
              </a:solidFill>
            </a:endParaRPr>
          </a:p>
          <a:p>
            <a:pPr indent="-317500" lvl="0" marL="457200" marR="101600" rtl="0" algn="just">
              <a:lnSpc>
                <a:spcPct val="100000"/>
              </a:lnSpc>
              <a:spcBef>
                <a:spcPts val="800"/>
              </a:spcBef>
              <a:spcAft>
                <a:spcPts val="0"/>
              </a:spcAft>
              <a:buClr>
                <a:srgbClr val="000000"/>
              </a:buClr>
              <a:buSzPts val="1400"/>
              <a:buChar char="●"/>
            </a:pPr>
            <a:r>
              <a:rPr b="1" lang="it" sz="1400">
                <a:solidFill>
                  <a:srgbClr val="000000"/>
                </a:solidFill>
              </a:rPr>
              <a:t>Secretion of Cytokines:</a:t>
            </a:r>
            <a:r>
              <a:rPr lang="it" sz="1400">
                <a:solidFill>
                  <a:srgbClr val="000000"/>
                </a:solidFill>
              </a:rPr>
              <a:t> The first is secretion of cytokines, primarily TNF-α and IFN-γ, where the latter activates macrophages</a:t>
            </a:r>
            <a:endParaRPr sz="1400">
              <a:solidFill>
                <a:srgbClr val="000000"/>
              </a:solidFill>
            </a:endParaRPr>
          </a:p>
          <a:p>
            <a:pPr indent="-317500" lvl="0" marL="457200" marR="101600" rtl="0" algn="just">
              <a:lnSpc>
                <a:spcPct val="100000"/>
              </a:lnSpc>
              <a:spcBef>
                <a:spcPts val="1000"/>
              </a:spcBef>
              <a:spcAft>
                <a:spcPts val="0"/>
              </a:spcAft>
              <a:buClr>
                <a:srgbClr val="000000"/>
              </a:buClr>
              <a:buSzPts val="1400"/>
              <a:buChar char="●"/>
            </a:pPr>
            <a:r>
              <a:rPr b="1" lang="it" sz="1400">
                <a:solidFill>
                  <a:srgbClr val="000000"/>
                </a:solidFill>
              </a:rPr>
              <a:t>Secretion of Cytotoxic Granules:</a:t>
            </a:r>
            <a:r>
              <a:rPr lang="it" sz="1400">
                <a:solidFill>
                  <a:srgbClr val="000000"/>
                </a:solidFill>
              </a:rPr>
              <a:t> The second major function is the production and release of cytotoxic granules.  Through this granules they trigger the  caspase  cascade,  resulting  in  apoptosis  of  the  target  cell</a:t>
            </a:r>
            <a:endParaRPr b="1" sz="1600" u="sng">
              <a:solidFill>
                <a:srgbClr val="000000"/>
              </a:solidFill>
            </a:endParaRPr>
          </a:p>
        </p:txBody>
      </p:sp>
      <p:pic>
        <p:nvPicPr>
          <p:cNvPr id="238" name="Google Shape;238;p33"/>
          <p:cNvPicPr preferRelativeResize="0"/>
          <p:nvPr/>
        </p:nvPicPr>
        <p:blipFill>
          <a:blip r:embed="rId3">
            <a:alphaModFix/>
          </a:blip>
          <a:stretch>
            <a:fillRect/>
          </a:stretch>
        </p:blipFill>
        <p:spPr>
          <a:xfrm>
            <a:off x="8222700" y="409100"/>
            <a:ext cx="609600" cy="609600"/>
          </a:xfrm>
          <a:prstGeom prst="rect">
            <a:avLst/>
          </a:prstGeom>
          <a:noFill/>
          <a:ln>
            <a:noFill/>
          </a:ln>
        </p:spPr>
      </p:pic>
      <p:pic>
        <p:nvPicPr>
          <p:cNvPr id="239" name="Google Shape;239;p33"/>
          <p:cNvPicPr preferRelativeResize="0"/>
          <p:nvPr/>
        </p:nvPicPr>
        <p:blipFill>
          <a:blip r:embed="rId4">
            <a:alphaModFix/>
          </a:blip>
          <a:stretch>
            <a:fillRect/>
          </a:stretch>
        </p:blipFill>
        <p:spPr>
          <a:xfrm>
            <a:off x="7182300" y="1311550"/>
            <a:ext cx="1650000" cy="2391223"/>
          </a:xfrm>
          <a:prstGeom prst="rect">
            <a:avLst/>
          </a:prstGeom>
          <a:noFill/>
          <a:ln>
            <a:noFill/>
          </a:ln>
        </p:spPr>
      </p:pic>
      <p:sp>
        <p:nvSpPr>
          <p:cNvPr id="240" name="Google Shape;240;p33"/>
          <p:cNvSpPr txBox="1"/>
          <p:nvPr>
            <p:ph idx="1" type="body"/>
          </p:nvPr>
        </p:nvSpPr>
        <p:spPr>
          <a:xfrm>
            <a:off x="7043699" y="3433675"/>
            <a:ext cx="1927200" cy="269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it" sz="900">
                <a:solidFill>
                  <a:srgbClr val="000000"/>
                </a:solidFill>
              </a:rPr>
              <a:t>Figure 10.</a:t>
            </a:r>
            <a:r>
              <a:rPr lang="it" sz="900">
                <a:solidFill>
                  <a:srgbClr val="000000"/>
                </a:solidFill>
              </a:rPr>
              <a:t> Activation of a CD8+ Naïve T Cell. [4]</a:t>
            </a:r>
            <a:endParaRPr sz="900">
              <a:solidFill>
                <a:srgbClr val="000000"/>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CD8+ T Cell</a:t>
            </a:r>
            <a:endParaRPr/>
          </a:p>
        </p:txBody>
      </p:sp>
      <p:sp>
        <p:nvSpPr>
          <p:cNvPr id="246" name="Google Shape;246;p34"/>
          <p:cNvSpPr txBox="1"/>
          <p:nvPr>
            <p:ph idx="1" type="body"/>
          </p:nvPr>
        </p:nvSpPr>
        <p:spPr>
          <a:xfrm>
            <a:off x="311700" y="1229875"/>
            <a:ext cx="64083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Overview:</a:t>
            </a:r>
            <a:endParaRPr sz="1400">
              <a:solidFill>
                <a:srgbClr val="000000"/>
              </a:solidFill>
            </a:endParaRPr>
          </a:p>
          <a:p>
            <a:pPr indent="-317500" lvl="0" marL="457200" marR="101600" rtl="0" algn="just">
              <a:lnSpc>
                <a:spcPct val="100000"/>
              </a:lnSpc>
              <a:spcBef>
                <a:spcPts val="1600"/>
              </a:spcBef>
              <a:spcAft>
                <a:spcPts val="0"/>
              </a:spcAft>
              <a:buClr>
                <a:srgbClr val="000000"/>
              </a:buClr>
              <a:buSzPts val="1400"/>
              <a:buChar char="●"/>
            </a:pPr>
            <a:r>
              <a:rPr b="1" lang="it" sz="1400">
                <a:solidFill>
                  <a:srgbClr val="000000"/>
                </a:solidFill>
              </a:rPr>
              <a:t>Destruction via Fas/FasL interactions:</a:t>
            </a:r>
            <a:r>
              <a:rPr lang="it" sz="1400">
                <a:solidFill>
                  <a:srgbClr val="000000"/>
                </a:solidFill>
              </a:rPr>
              <a:t> The  third  major  function  of  CD8+  T cell destruction of infected cells is via Fas/FasL interactions.  Activated CD8+ T  cells  express  FasL  on  the  cell  surface,  which  binds  to  its  receptor,  Fas,  on the surface  of the  target cell.  This  binding  causes the  activation  of a series of interactions that trigger the caspase cascade, which also results in apoptosis of the target cell</a:t>
            </a:r>
            <a:endParaRPr b="1" sz="1600" u="sng">
              <a:solidFill>
                <a:srgbClr val="000000"/>
              </a:solidFill>
            </a:endParaRPr>
          </a:p>
        </p:txBody>
      </p:sp>
      <p:pic>
        <p:nvPicPr>
          <p:cNvPr id="247" name="Google Shape;247;p34"/>
          <p:cNvPicPr preferRelativeResize="0"/>
          <p:nvPr/>
        </p:nvPicPr>
        <p:blipFill>
          <a:blip r:embed="rId3">
            <a:alphaModFix/>
          </a:blip>
          <a:stretch>
            <a:fillRect/>
          </a:stretch>
        </p:blipFill>
        <p:spPr>
          <a:xfrm>
            <a:off x="8222700" y="409100"/>
            <a:ext cx="609600" cy="609600"/>
          </a:xfrm>
          <a:prstGeom prst="rect">
            <a:avLst/>
          </a:prstGeom>
          <a:noFill/>
          <a:ln>
            <a:noFill/>
          </a:ln>
        </p:spPr>
      </p:pic>
      <p:pic>
        <p:nvPicPr>
          <p:cNvPr id="248" name="Google Shape;248;p34"/>
          <p:cNvPicPr preferRelativeResize="0"/>
          <p:nvPr/>
        </p:nvPicPr>
        <p:blipFill>
          <a:blip r:embed="rId4">
            <a:alphaModFix/>
          </a:blip>
          <a:stretch>
            <a:fillRect/>
          </a:stretch>
        </p:blipFill>
        <p:spPr>
          <a:xfrm>
            <a:off x="7182300" y="1311550"/>
            <a:ext cx="1650000" cy="2391223"/>
          </a:xfrm>
          <a:prstGeom prst="rect">
            <a:avLst/>
          </a:prstGeom>
          <a:noFill/>
          <a:ln>
            <a:noFill/>
          </a:ln>
        </p:spPr>
      </p:pic>
      <p:sp>
        <p:nvSpPr>
          <p:cNvPr id="249" name="Google Shape;249;p34"/>
          <p:cNvSpPr txBox="1"/>
          <p:nvPr>
            <p:ph idx="1" type="body"/>
          </p:nvPr>
        </p:nvSpPr>
        <p:spPr>
          <a:xfrm>
            <a:off x="7043699" y="3433675"/>
            <a:ext cx="1927200" cy="269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it" sz="900">
                <a:solidFill>
                  <a:srgbClr val="000000"/>
                </a:solidFill>
              </a:rPr>
              <a:t>Figure 10.</a:t>
            </a:r>
            <a:r>
              <a:rPr lang="it" sz="900">
                <a:solidFill>
                  <a:srgbClr val="000000"/>
                </a:solidFill>
              </a:rPr>
              <a:t> Activation of a CD8+ Naïve T Cell. [4]</a:t>
            </a:r>
            <a:endParaRPr sz="900">
              <a:solidFill>
                <a:srgbClr val="000000"/>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CD8+ T Cell</a:t>
            </a:r>
            <a:endParaRPr/>
          </a:p>
        </p:txBody>
      </p:sp>
      <p:sp>
        <p:nvSpPr>
          <p:cNvPr id="255" name="Google Shape;255;p35"/>
          <p:cNvSpPr txBox="1"/>
          <p:nvPr>
            <p:ph idx="1" type="body"/>
          </p:nvPr>
        </p:nvSpPr>
        <p:spPr>
          <a:xfrm>
            <a:off x="311700" y="1229875"/>
            <a:ext cx="64083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Implementation:</a:t>
            </a:r>
            <a:endParaRPr b="1" sz="1600" u="sng">
              <a:solidFill>
                <a:srgbClr val="000000"/>
              </a:solidFill>
            </a:endParaRPr>
          </a:p>
          <a:p>
            <a:pPr indent="0" lvl="0" marL="0" marR="101600" rtl="0" algn="just">
              <a:lnSpc>
                <a:spcPct val="100000"/>
              </a:lnSpc>
              <a:spcBef>
                <a:spcPts val="1600"/>
              </a:spcBef>
              <a:spcAft>
                <a:spcPts val="0"/>
              </a:spcAft>
              <a:buNone/>
            </a:pPr>
            <a:r>
              <a:rPr lang="it" sz="1400">
                <a:solidFill>
                  <a:srgbClr val="000000"/>
                </a:solidFill>
              </a:rPr>
              <a:t>Like all other immune cells, this cell wander within the grid until either it is activated by an APC cell or until it bumps into an RCC cell.</a:t>
            </a:r>
            <a:endParaRPr sz="1400">
              <a:solidFill>
                <a:srgbClr val="000000"/>
              </a:solidFill>
            </a:endParaRPr>
          </a:p>
          <a:p>
            <a:pPr indent="0" lvl="0" marL="0" marR="101600" rtl="0" algn="just">
              <a:lnSpc>
                <a:spcPct val="100000"/>
              </a:lnSpc>
              <a:spcBef>
                <a:spcPts val="800"/>
              </a:spcBef>
              <a:spcAft>
                <a:spcPts val="0"/>
              </a:spcAft>
              <a:buNone/>
            </a:pPr>
            <a:r>
              <a:rPr lang="it" sz="1400">
                <a:solidFill>
                  <a:srgbClr val="000000"/>
                </a:solidFill>
              </a:rPr>
              <a:t>Upon activation it moves towards the nearest RCC cell that it is able to detect (not self).</a:t>
            </a:r>
            <a:endParaRPr sz="1400">
              <a:solidFill>
                <a:srgbClr val="000000"/>
              </a:solidFill>
            </a:endParaRPr>
          </a:p>
          <a:p>
            <a:pPr indent="0" lvl="0" marL="0" marR="101600" rtl="0" algn="just">
              <a:lnSpc>
                <a:spcPct val="100000"/>
              </a:lnSpc>
              <a:spcBef>
                <a:spcPts val="800"/>
              </a:spcBef>
              <a:spcAft>
                <a:spcPts val="0"/>
              </a:spcAft>
              <a:buNone/>
            </a:pPr>
            <a:r>
              <a:rPr lang="it" sz="1400">
                <a:solidFill>
                  <a:srgbClr val="000000"/>
                </a:solidFill>
              </a:rPr>
              <a:t>When it reaches the RCC cell it has a certain probability (starting from 80%) to destroy the malignant cell.</a:t>
            </a:r>
            <a:endParaRPr sz="1400">
              <a:solidFill>
                <a:srgbClr val="000000"/>
              </a:solidFill>
            </a:endParaRPr>
          </a:p>
          <a:p>
            <a:pPr indent="0" lvl="0" marL="0" marR="101600" rtl="0" algn="just">
              <a:lnSpc>
                <a:spcPct val="100000"/>
              </a:lnSpc>
              <a:spcBef>
                <a:spcPts val="800"/>
              </a:spcBef>
              <a:spcAft>
                <a:spcPts val="0"/>
              </a:spcAft>
              <a:buNone/>
            </a:pPr>
            <a:r>
              <a:rPr lang="it" sz="1400">
                <a:solidFill>
                  <a:srgbClr val="000000"/>
                </a:solidFill>
              </a:rPr>
              <a:t>In this way we implemented the second mechanism of destruction.</a:t>
            </a:r>
            <a:endParaRPr sz="1400">
              <a:solidFill>
                <a:srgbClr val="000000"/>
              </a:solidFill>
            </a:endParaRPr>
          </a:p>
          <a:p>
            <a:pPr indent="0" lvl="0" marL="0" rtl="0" algn="just">
              <a:spcBef>
                <a:spcPts val="800"/>
              </a:spcBef>
              <a:spcAft>
                <a:spcPts val="1600"/>
              </a:spcAft>
              <a:buNone/>
            </a:pPr>
            <a:r>
              <a:t/>
            </a:r>
            <a:endParaRPr b="1" sz="1400" u="sng">
              <a:solidFill>
                <a:srgbClr val="000000"/>
              </a:solidFill>
            </a:endParaRPr>
          </a:p>
        </p:txBody>
      </p:sp>
      <p:pic>
        <p:nvPicPr>
          <p:cNvPr id="256" name="Google Shape;256;p35"/>
          <p:cNvPicPr preferRelativeResize="0"/>
          <p:nvPr/>
        </p:nvPicPr>
        <p:blipFill>
          <a:blip r:embed="rId3">
            <a:alphaModFix/>
          </a:blip>
          <a:stretch>
            <a:fillRect/>
          </a:stretch>
        </p:blipFill>
        <p:spPr>
          <a:xfrm>
            <a:off x="8222700" y="409100"/>
            <a:ext cx="609600" cy="6096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Natural Killer Cell</a:t>
            </a:r>
            <a:endParaRPr/>
          </a:p>
        </p:txBody>
      </p:sp>
      <p:sp>
        <p:nvSpPr>
          <p:cNvPr id="262" name="Google Shape;262;p36"/>
          <p:cNvSpPr txBox="1"/>
          <p:nvPr>
            <p:ph idx="1" type="body"/>
          </p:nvPr>
        </p:nvSpPr>
        <p:spPr>
          <a:xfrm>
            <a:off x="311700" y="1229875"/>
            <a:ext cx="58656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Overview</a:t>
            </a:r>
            <a:r>
              <a:rPr b="1" lang="it" sz="1600" u="sng">
                <a:solidFill>
                  <a:srgbClr val="000000"/>
                </a:solidFill>
              </a:rPr>
              <a:t>:</a:t>
            </a:r>
            <a:endParaRPr sz="1250">
              <a:solidFill>
                <a:srgbClr val="000000"/>
              </a:solidFill>
              <a:highlight>
                <a:srgbClr val="E4E8EE"/>
              </a:highlight>
              <a:latin typeface="Arial"/>
              <a:ea typeface="Arial"/>
              <a:cs typeface="Arial"/>
              <a:sym typeface="Arial"/>
            </a:endParaRPr>
          </a:p>
          <a:p>
            <a:pPr indent="0" lvl="0" marL="0" rtl="0" algn="just">
              <a:lnSpc>
                <a:spcPct val="100000"/>
              </a:lnSpc>
              <a:spcBef>
                <a:spcPts val="1600"/>
              </a:spcBef>
              <a:spcAft>
                <a:spcPts val="0"/>
              </a:spcAft>
              <a:buNone/>
            </a:pPr>
            <a:r>
              <a:rPr lang="it" sz="1400">
                <a:solidFill>
                  <a:srgbClr val="000000"/>
                </a:solidFill>
              </a:rPr>
              <a:t>NK are cells of the innate immune system and best known for protecting against disease and killing virally infected cells, and detecting and controlling early signs of cancer.</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rPr lang="it" sz="1400">
                <a:solidFill>
                  <a:srgbClr val="000000"/>
                </a:solidFill>
              </a:rPr>
              <a:t>NK cells kill tumour cells without any priming or prior activation.</a:t>
            </a:r>
            <a:endParaRPr sz="1400">
              <a:solidFill>
                <a:srgbClr val="000000"/>
              </a:solidFill>
            </a:endParaRPr>
          </a:p>
          <a:p>
            <a:pPr indent="0" lvl="0" marL="0" rtl="0" algn="just">
              <a:lnSpc>
                <a:spcPct val="100000"/>
              </a:lnSpc>
              <a:spcBef>
                <a:spcPts val="0"/>
              </a:spcBef>
              <a:spcAft>
                <a:spcPts val="0"/>
              </a:spcAft>
              <a:buNone/>
            </a:pPr>
            <a:r>
              <a:rPr lang="it" sz="1400">
                <a:solidFill>
                  <a:srgbClr val="000000"/>
                </a:solidFill>
              </a:rPr>
              <a:t>Normal  healthy  cells  express  MHC  I  receptors  which  mark  these  cells  as  self, cancer cells often lose their MHC I, leaving them vulnerable to NK cell killing.</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rPr lang="it" sz="1400">
                <a:solidFill>
                  <a:srgbClr val="000000"/>
                </a:solidFill>
              </a:rPr>
              <a:t>Additionally  they  secrete cytokines which act on other immune cells like Macrophage and Dendritic cells to enhance the immune response.</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spcBef>
                <a:spcPts val="0"/>
              </a:spcBef>
              <a:spcAft>
                <a:spcPts val="1600"/>
              </a:spcAft>
              <a:buNone/>
            </a:pPr>
            <a:r>
              <a:t/>
            </a:r>
            <a:endParaRPr b="1" sz="1600" u="sng">
              <a:solidFill>
                <a:srgbClr val="000000"/>
              </a:solidFill>
            </a:endParaRPr>
          </a:p>
        </p:txBody>
      </p:sp>
      <p:pic>
        <p:nvPicPr>
          <p:cNvPr id="263" name="Google Shape;263;p36"/>
          <p:cNvPicPr preferRelativeResize="0"/>
          <p:nvPr/>
        </p:nvPicPr>
        <p:blipFill>
          <a:blip r:embed="rId3">
            <a:alphaModFix/>
          </a:blip>
          <a:stretch>
            <a:fillRect/>
          </a:stretch>
        </p:blipFill>
        <p:spPr>
          <a:xfrm>
            <a:off x="8222700" y="409100"/>
            <a:ext cx="609600" cy="609600"/>
          </a:xfrm>
          <a:prstGeom prst="rect">
            <a:avLst/>
          </a:prstGeom>
          <a:noFill/>
          <a:ln>
            <a:noFill/>
          </a:ln>
        </p:spPr>
      </p:pic>
      <p:pic>
        <p:nvPicPr>
          <p:cNvPr id="264" name="Google Shape;264;p36"/>
          <p:cNvPicPr preferRelativeResize="0"/>
          <p:nvPr/>
        </p:nvPicPr>
        <p:blipFill>
          <a:blip r:embed="rId4">
            <a:alphaModFix/>
          </a:blip>
          <a:stretch>
            <a:fillRect/>
          </a:stretch>
        </p:blipFill>
        <p:spPr>
          <a:xfrm>
            <a:off x="6502776" y="1871325"/>
            <a:ext cx="2329525" cy="1487175"/>
          </a:xfrm>
          <a:prstGeom prst="rect">
            <a:avLst/>
          </a:prstGeom>
          <a:noFill/>
          <a:ln>
            <a:noFill/>
          </a:ln>
        </p:spPr>
      </p:pic>
      <p:sp>
        <p:nvSpPr>
          <p:cNvPr id="265" name="Google Shape;265;p36"/>
          <p:cNvSpPr txBox="1"/>
          <p:nvPr>
            <p:ph idx="1" type="body"/>
          </p:nvPr>
        </p:nvSpPr>
        <p:spPr>
          <a:xfrm>
            <a:off x="6661775" y="3413600"/>
            <a:ext cx="2098200" cy="269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it" sz="900">
                <a:solidFill>
                  <a:srgbClr val="000000"/>
                </a:solidFill>
              </a:rPr>
              <a:t>Figure 11.</a:t>
            </a:r>
            <a:r>
              <a:rPr lang="it" sz="900">
                <a:solidFill>
                  <a:srgbClr val="000000"/>
                </a:solidFill>
              </a:rPr>
              <a:t> Activation of a NK Cell. [7]</a:t>
            </a:r>
            <a:endParaRPr sz="900">
              <a:solidFill>
                <a:srgbClr val="00000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Natural Killer Cell</a:t>
            </a:r>
            <a:endParaRPr/>
          </a:p>
        </p:txBody>
      </p:sp>
      <p:sp>
        <p:nvSpPr>
          <p:cNvPr id="271" name="Google Shape;271;p37"/>
          <p:cNvSpPr txBox="1"/>
          <p:nvPr>
            <p:ph idx="1" type="body"/>
          </p:nvPr>
        </p:nvSpPr>
        <p:spPr>
          <a:xfrm>
            <a:off x="311700" y="1229875"/>
            <a:ext cx="68490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Implementation:</a:t>
            </a:r>
            <a:endParaRPr b="1" sz="1600" u="sng">
              <a:solidFill>
                <a:srgbClr val="000000"/>
              </a:solidFill>
            </a:endParaRPr>
          </a:p>
          <a:p>
            <a:pPr indent="-317500" lvl="0" marL="457200" rtl="0" algn="just">
              <a:lnSpc>
                <a:spcPct val="100000"/>
              </a:lnSpc>
              <a:spcBef>
                <a:spcPts val="1600"/>
              </a:spcBef>
              <a:spcAft>
                <a:spcPts val="0"/>
              </a:spcAft>
              <a:buClr>
                <a:srgbClr val="000000"/>
              </a:buClr>
              <a:buSzPts val="1400"/>
              <a:buChar char="●"/>
            </a:pPr>
            <a:r>
              <a:rPr b="1" lang="it" sz="1400">
                <a:solidFill>
                  <a:srgbClr val="000000"/>
                </a:solidFill>
              </a:rPr>
              <a:t>Movement:</a:t>
            </a:r>
            <a:r>
              <a:rPr lang="it" sz="1400">
                <a:solidFill>
                  <a:srgbClr val="000000"/>
                </a:solidFill>
              </a:rPr>
              <a:t> if this innate immune cell is not active,  it moves randomly by default in search of a tumor cell.</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317500" lvl="0" marL="457200" rtl="0" algn="just">
              <a:lnSpc>
                <a:spcPct val="100000"/>
              </a:lnSpc>
              <a:spcBef>
                <a:spcPts val="0"/>
              </a:spcBef>
              <a:spcAft>
                <a:spcPts val="0"/>
              </a:spcAft>
              <a:buClr>
                <a:srgbClr val="000000"/>
              </a:buClr>
              <a:buSzPts val="1400"/>
              <a:buChar char="●"/>
            </a:pPr>
            <a:r>
              <a:rPr b="1" lang="it" sz="1400">
                <a:solidFill>
                  <a:srgbClr val="000000"/>
                </a:solidFill>
              </a:rPr>
              <a:t>Kill: </a:t>
            </a:r>
            <a:r>
              <a:rPr lang="it" sz="1400">
                <a:solidFill>
                  <a:srgbClr val="000000"/>
                </a:solidFill>
              </a:rPr>
              <a:t>when a natural killer cell encounters a tumor it becomes active and tries to kill it with a certain probability (</a:t>
            </a:r>
            <a:r>
              <a:rPr i="1" lang="it" sz="1400">
                <a:solidFill>
                  <a:srgbClr val="000000"/>
                </a:solidFill>
              </a:rPr>
              <a:t>killProb</a:t>
            </a:r>
            <a:r>
              <a:rPr lang="it" sz="1400">
                <a:solidFill>
                  <a:srgbClr val="000000"/>
                </a:solidFill>
              </a:rPr>
              <a:t>), regardless of the presence of the MHC molecule.</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317500" lvl="0" marL="457200" rtl="0" algn="just">
              <a:lnSpc>
                <a:spcPct val="100000"/>
              </a:lnSpc>
              <a:spcBef>
                <a:spcPts val="0"/>
              </a:spcBef>
              <a:spcAft>
                <a:spcPts val="0"/>
              </a:spcAft>
              <a:buClr>
                <a:srgbClr val="000000"/>
              </a:buClr>
              <a:buSzPts val="1400"/>
              <a:buChar char="●"/>
            </a:pPr>
            <a:r>
              <a:rPr b="1" lang="it" sz="1400">
                <a:solidFill>
                  <a:srgbClr val="000000"/>
                </a:solidFill>
              </a:rPr>
              <a:t>Cell stimulation:</a:t>
            </a:r>
            <a:r>
              <a:rPr lang="it" sz="1400">
                <a:solidFill>
                  <a:srgbClr val="000000"/>
                </a:solidFill>
              </a:rPr>
              <a:t> they also activate macrophages and dendritic cells in their neighbors by setting the </a:t>
            </a:r>
            <a:r>
              <a:rPr i="1" lang="it" sz="1400">
                <a:solidFill>
                  <a:srgbClr val="000000"/>
                </a:solidFill>
              </a:rPr>
              <a:t>active</a:t>
            </a:r>
            <a:r>
              <a:rPr lang="it" sz="1400">
                <a:solidFill>
                  <a:srgbClr val="000000"/>
                </a:solidFill>
              </a:rPr>
              <a:t> variable to true, simulating the release of IFN-γ and TNF-α.</a:t>
            </a:r>
            <a:endParaRPr sz="1400">
              <a:solidFill>
                <a:srgbClr val="000000"/>
              </a:solidFill>
            </a:endParaRPr>
          </a:p>
          <a:p>
            <a:pPr indent="0" lvl="0" marL="0" rtl="0" algn="just">
              <a:spcBef>
                <a:spcPts val="0"/>
              </a:spcBef>
              <a:spcAft>
                <a:spcPts val="1600"/>
              </a:spcAft>
              <a:buNone/>
            </a:pPr>
            <a:r>
              <a:t/>
            </a:r>
            <a:endParaRPr b="1" sz="1600" u="sng">
              <a:solidFill>
                <a:srgbClr val="000000"/>
              </a:solidFill>
            </a:endParaRPr>
          </a:p>
        </p:txBody>
      </p:sp>
      <p:pic>
        <p:nvPicPr>
          <p:cNvPr id="272" name="Google Shape;272;p37"/>
          <p:cNvPicPr preferRelativeResize="0"/>
          <p:nvPr/>
        </p:nvPicPr>
        <p:blipFill>
          <a:blip r:embed="rId3">
            <a:alphaModFix/>
          </a:blip>
          <a:stretch>
            <a:fillRect/>
          </a:stretch>
        </p:blipFill>
        <p:spPr>
          <a:xfrm>
            <a:off x="8222700" y="409100"/>
            <a:ext cx="609600" cy="6096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Dendritic Cell</a:t>
            </a:r>
            <a:endParaRPr/>
          </a:p>
        </p:txBody>
      </p:sp>
      <p:sp>
        <p:nvSpPr>
          <p:cNvPr id="278" name="Google Shape;278;p38"/>
          <p:cNvSpPr txBox="1"/>
          <p:nvPr>
            <p:ph idx="1" type="body"/>
          </p:nvPr>
        </p:nvSpPr>
        <p:spPr>
          <a:xfrm>
            <a:off x="311700" y="1229875"/>
            <a:ext cx="58488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Overview</a:t>
            </a:r>
            <a:r>
              <a:rPr b="1" lang="it" sz="1600" u="sng">
                <a:solidFill>
                  <a:srgbClr val="000000"/>
                </a:solidFill>
              </a:rPr>
              <a:t>:</a:t>
            </a:r>
            <a:endParaRPr b="1" sz="1600" u="sng">
              <a:solidFill>
                <a:srgbClr val="000000"/>
              </a:solidFill>
            </a:endParaRPr>
          </a:p>
          <a:p>
            <a:pPr indent="0" lvl="0" marL="0" rtl="0" algn="just">
              <a:lnSpc>
                <a:spcPct val="100000"/>
              </a:lnSpc>
              <a:spcBef>
                <a:spcPts val="1600"/>
              </a:spcBef>
              <a:spcAft>
                <a:spcPts val="0"/>
              </a:spcAft>
              <a:buNone/>
            </a:pPr>
            <a:r>
              <a:rPr lang="it" sz="1400">
                <a:solidFill>
                  <a:srgbClr val="000000"/>
                </a:solidFill>
              </a:rPr>
              <a:t>Responsible for the initiation of adaptive immune responses, they are the most potent type of antigen-presenting cells. </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rPr lang="it" sz="1400">
                <a:solidFill>
                  <a:srgbClr val="000000"/>
                </a:solidFill>
              </a:rPr>
              <a:t>During pathogen invasion, immature DCs detect intruders via pattern recognition receptor, capture antigens and quickly leave the tissue.  They crawl through and migrate to the draining lymph nodes (LN).</a:t>
            </a:r>
            <a:endParaRPr sz="1400">
              <a:solidFill>
                <a:srgbClr val="000000"/>
              </a:solidFill>
            </a:endParaRPr>
          </a:p>
          <a:p>
            <a:pPr indent="0" lvl="0" marL="0" rtl="0" algn="just">
              <a:lnSpc>
                <a:spcPct val="100000"/>
              </a:lnSpc>
              <a:spcBef>
                <a:spcPts val="0"/>
              </a:spcBef>
              <a:spcAft>
                <a:spcPts val="0"/>
              </a:spcAft>
              <a:buNone/>
            </a:pPr>
            <a:r>
              <a:rPr lang="it" sz="1400">
                <a:solidFill>
                  <a:srgbClr val="000000"/>
                </a:solidFill>
              </a:rPr>
              <a:t>During  their  migration  from  the  peripheral  tissues,  DCs  undergo  phenotypical  and functional maturation.</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rPr lang="it" sz="1400">
                <a:solidFill>
                  <a:srgbClr val="000000"/>
                </a:solidFill>
              </a:rPr>
              <a:t>After reaching the LN, DCs move to T-cell zones, present the antigen to TCells and activate them. For instance only one mature DC is required to stimulate 100–3000 TCells.</a:t>
            </a:r>
            <a:endParaRPr sz="1400">
              <a:solidFill>
                <a:srgbClr val="000000"/>
              </a:solidFill>
            </a:endParaRPr>
          </a:p>
          <a:p>
            <a:pPr indent="0" lvl="0" marL="0" rtl="0" algn="just">
              <a:spcBef>
                <a:spcPts val="0"/>
              </a:spcBef>
              <a:spcAft>
                <a:spcPts val="1600"/>
              </a:spcAft>
              <a:buNone/>
            </a:pPr>
            <a:r>
              <a:t/>
            </a:r>
            <a:endParaRPr b="1" sz="1400" u="sng">
              <a:solidFill>
                <a:srgbClr val="000000"/>
              </a:solidFill>
            </a:endParaRPr>
          </a:p>
        </p:txBody>
      </p:sp>
      <p:pic>
        <p:nvPicPr>
          <p:cNvPr id="279" name="Google Shape;279;p38"/>
          <p:cNvPicPr preferRelativeResize="0"/>
          <p:nvPr/>
        </p:nvPicPr>
        <p:blipFill>
          <a:blip r:embed="rId3">
            <a:alphaModFix/>
          </a:blip>
          <a:stretch>
            <a:fillRect/>
          </a:stretch>
        </p:blipFill>
        <p:spPr>
          <a:xfrm>
            <a:off x="8222700" y="409100"/>
            <a:ext cx="609600" cy="609600"/>
          </a:xfrm>
          <a:prstGeom prst="rect">
            <a:avLst/>
          </a:prstGeom>
          <a:noFill/>
          <a:ln>
            <a:noFill/>
          </a:ln>
        </p:spPr>
      </p:pic>
      <p:pic>
        <p:nvPicPr>
          <p:cNvPr id="280" name="Google Shape;280;p38"/>
          <p:cNvPicPr preferRelativeResize="0"/>
          <p:nvPr/>
        </p:nvPicPr>
        <p:blipFill>
          <a:blip r:embed="rId4">
            <a:alphaModFix/>
          </a:blip>
          <a:stretch>
            <a:fillRect/>
          </a:stretch>
        </p:blipFill>
        <p:spPr>
          <a:xfrm>
            <a:off x="6496700" y="1153675"/>
            <a:ext cx="2335600" cy="2335600"/>
          </a:xfrm>
          <a:prstGeom prst="rect">
            <a:avLst/>
          </a:prstGeom>
          <a:noFill/>
          <a:ln>
            <a:noFill/>
          </a:ln>
        </p:spPr>
      </p:pic>
      <p:sp>
        <p:nvSpPr>
          <p:cNvPr id="281" name="Google Shape;281;p38"/>
          <p:cNvSpPr txBox="1"/>
          <p:nvPr>
            <p:ph idx="1" type="body"/>
          </p:nvPr>
        </p:nvSpPr>
        <p:spPr>
          <a:xfrm>
            <a:off x="6661775" y="3489800"/>
            <a:ext cx="2108400" cy="269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it" sz="900">
                <a:solidFill>
                  <a:srgbClr val="000000"/>
                </a:solidFill>
              </a:rPr>
              <a:t>Figure 12.</a:t>
            </a:r>
            <a:r>
              <a:rPr lang="it" sz="900">
                <a:solidFill>
                  <a:srgbClr val="000000"/>
                </a:solidFill>
              </a:rPr>
              <a:t> Behaviour of an activated dendritic cell. [8]</a:t>
            </a:r>
            <a:endParaRPr sz="900">
              <a:solidFill>
                <a:srgbClr val="000000"/>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Dendritic Cell</a:t>
            </a:r>
            <a:endParaRPr/>
          </a:p>
        </p:txBody>
      </p:sp>
      <p:sp>
        <p:nvSpPr>
          <p:cNvPr id="287" name="Google Shape;287;p39"/>
          <p:cNvSpPr txBox="1"/>
          <p:nvPr>
            <p:ph idx="1" type="body"/>
          </p:nvPr>
        </p:nvSpPr>
        <p:spPr>
          <a:xfrm>
            <a:off x="311700" y="1229875"/>
            <a:ext cx="68574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Implementation:</a:t>
            </a:r>
            <a:endParaRPr b="1" sz="1600" u="sng">
              <a:solidFill>
                <a:srgbClr val="000000"/>
              </a:solidFill>
            </a:endParaRPr>
          </a:p>
          <a:p>
            <a:pPr indent="-317500" lvl="0" marL="457200" rtl="0" algn="just">
              <a:lnSpc>
                <a:spcPct val="100000"/>
              </a:lnSpc>
              <a:spcBef>
                <a:spcPts val="1600"/>
              </a:spcBef>
              <a:spcAft>
                <a:spcPts val="0"/>
              </a:spcAft>
              <a:buClr>
                <a:srgbClr val="000000"/>
              </a:buClr>
              <a:buSzPts val="1400"/>
              <a:buChar char="●"/>
            </a:pPr>
            <a:r>
              <a:rPr b="1" lang="it" sz="1400">
                <a:solidFill>
                  <a:srgbClr val="000000"/>
                </a:solidFill>
              </a:rPr>
              <a:t>Not mature:</a:t>
            </a:r>
            <a:r>
              <a:rPr lang="it" sz="1400">
                <a:solidFill>
                  <a:srgbClr val="000000"/>
                </a:solidFill>
              </a:rPr>
              <a:t> randomly moves in search of a tumor cell</a:t>
            </a:r>
            <a:endParaRPr sz="1400">
              <a:solidFill>
                <a:srgbClr val="000000"/>
              </a:solidFill>
            </a:endParaRPr>
          </a:p>
          <a:p>
            <a:pPr indent="0" lvl="0" marL="457200" rtl="0" algn="just">
              <a:lnSpc>
                <a:spcPct val="100000"/>
              </a:lnSpc>
              <a:spcBef>
                <a:spcPts val="0"/>
              </a:spcBef>
              <a:spcAft>
                <a:spcPts val="0"/>
              </a:spcAft>
              <a:buNone/>
            </a:pPr>
            <a:r>
              <a:t/>
            </a:r>
            <a:endParaRPr sz="1400">
              <a:solidFill>
                <a:srgbClr val="000000"/>
              </a:solidFill>
            </a:endParaRPr>
          </a:p>
          <a:p>
            <a:pPr indent="-317500" lvl="0" marL="457200" rtl="0" algn="just">
              <a:lnSpc>
                <a:spcPct val="100000"/>
              </a:lnSpc>
              <a:spcBef>
                <a:spcPts val="0"/>
              </a:spcBef>
              <a:spcAft>
                <a:spcPts val="0"/>
              </a:spcAft>
              <a:buClr>
                <a:srgbClr val="000000"/>
              </a:buClr>
              <a:buSzPts val="1400"/>
              <a:buChar char="●"/>
            </a:pPr>
            <a:r>
              <a:rPr b="1" lang="it" sz="1400">
                <a:solidFill>
                  <a:srgbClr val="000000"/>
                </a:solidFill>
              </a:rPr>
              <a:t>Mature:</a:t>
            </a:r>
            <a:r>
              <a:rPr lang="it" sz="1400">
                <a:solidFill>
                  <a:srgbClr val="000000"/>
                </a:solidFill>
              </a:rPr>
              <a:t> when a tumor is discovered it moves in the direction of the lymph node (outside the grid, simulating the antigen presentation). On the way, if it encounters a TCell it is also able to activate its effect. When it is on the edge of the grid, a number of CD8 and CD4 are introduced into the grid (depending on their ratio). Then it become not mature</a:t>
            </a:r>
            <a:endParaRPr sz="1400">
              <a:solidFill>
                <a:srgbClr val="000000"/>
              </a:solidFill>
            </a:endParaRPr>
          </a:p>
          <a:p>
            <a:pPr indent="0" lvl="0" marL="0" rtl="0" algn="just">
              <a:spcBef>
                <a:spcPts val="0"/>
              </a:spcBef>
              <a:spcAft>
                <a:spcPts val="1600"/>
              </a:spcAft>
              <a:buNone/>
            </a:pPr>
            <a:r>
              <a:t/>
            </a:r>
            <a:endParaRPr b="1" sz="1600" u="sng">
              <a:solidFill>
                <a:srgbClr val="000000"/>
              </a:solidFill>
            </a:endParaRPr>
          </a:p>
        </p:txBody>
      </p:sp>
      <p:pic>
        <p:nvPicPr>
          <p:cNvPr id="288" name="Google Shape;288;p39"/>
          <p:cNvPicPr preferRelativeResize="0"/>
          <p:nvPr/>
        </p:nvPicPr>
        <p:blipFill>
          <a:blip r:embed="rId3">
            <a:alphaModFix/>
          </a:blip>
          <a:stretch>
            <a:fillRect/>
          </a:stretch>
        </p:blipFill>
        <p:spPr>
          <a:xfrm>
            <a:off x="8222700" y="409100"/>
            <a:ext cx="609600" cy="6096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Plasmacytoid Dendritic Cell</a:t>
            </a:r>
            <a:endParaRPr/>
          </a:p>
        </p:txBody>
      </p:sp>
      <p:sp>
        <p:nvSpPr>
          <p:cNvPr id="294" name="Google Shape;294;p40"/>
          <p:cNvSpPr txBox="1"/>
          <p:nvPr>
            <p:ph idx="1" type="body"/>
          </p:nvPr>
        </p:nvSpPr>
        <p:spPr>
          <a:xfrm>
            <a:off x="311700" y="1229875"/>
            <a:ext cx="62010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Overview:</a:t>
            </a:r>
            <a:endParaRPr b="1" sz="1600" u="sng">
              <a:solidFill>
                <a:srgbClr val="000000"/>
              </a:solidFill>
            </a:endParaRPr>
          </a:p>
          <a:p>
            <a:pPr indent="0" lvl="0" marL="0" marR="101600" rtl="0" algn="just">
              <a:lnSpc>
                <a:spcPct val="100000"/>
              </a:lnSpc>
              <a:spcBef>
                <a:spcPts val="1600"/>
              </a:spcBef>
              <a:spcAft>
                <a:spcPts val="0"/>
              </a:spcAft>
              <a:buNone/>
            </a:pPr>
            <a:r>
              <a:rPr lang="it" sz="1400">
                <a:solidFill>
                  <a:srgbClr val="000000"/>
                </a:solidFill>
              </a:rPr>
              <a:t>It is a rare type of dendritic immune cell that are known  to  secrete  large quantities  of  type  1  interferon  (IFNs)  in  response  to  a  viral infection.</a:t>
            </a:r>
            <a:endParaRPr sz="1400">
              <a:solidFill>
                <a:srgbClr val="000000"/>
              </a:solidFill>
            </a:endParaRPr>
          </a:p>
          <a:p>
            <a:pPr indent="0" lvl="0" marL="0" marR="101600" rtl="0" algn="just">
              <a:lnSpc>
                <a:spcPct val="100000"/>
              </a:lnSpc>
              <a:spcBef>
                <a:spcPts val="800"/>
              </a:spcBef>
              <a:spcAft>
                <a:spcPts val="0"/>
              </a:spcAft>
              <a:buNone/>
            </a:pPr>
            <a:r>
              <a:rPr lang="it" sz="1400">
                <a:solidFill>
                  <a:srgbClr val="000000"/>
                </a:solidFill>
              </a:rPr>
              <a:t>For example, the secretion of type 1 interferon </a:t>
            </a:r>
            <a:r>
              <a:rPr lang="it" sz="1250">
                <a:solidFill>
                  <a:srgbClr val="000000"/>
                </a:solidFill>
                <a:latin typeface="Arial"/>
                <a:ea typeface="Arial"/>
                <a:cs typeface="Arial"/>
                <a:sym typeface="Arial"/>
              </a:rPr>
              <a:t>α</a:t>
            </a:r>
            <a:r>
              <a:rPr lang="it" sz="1400">
                <a:solidFill>
                  <a:srgbClr val="000000"/>
                </a:solidFill>
              </a:rPr>
              <a:t> triggers Natural Killer cells to produce IFNγ.</a:t>
            </a:r>
            <a:endParaRPr sz="1400">
              <a:solidFill>
                <a:srgbClr val="000000"/>
              </a:solidFill>
            </a:endParaRPr>
          </a:p>
          <a:p>
            <a:pPr indent="0" lvl="0" marL="0" marR="101600" rtl="0" algn="just">
              <a:lnSpc>
                <a:spcPct val="100000"/>
              </a:lnSpc>
              <a:spcBef>
                <a:spcPts val="800"/>
              </a:spcBef>
              <a:spcAft>
                <a:spcPts val="0"/>
              </a:spcAft>
              <a:buNone/>
            </a:pPr>
            <a:r>
              <a:rPr lang="it" sz="1400">
                <a:solidFill>
                  <a:srgbClr val="000000"/>
                </a:solidFill>
              </a:rPr>
              <a:t>In addition, they can produce cytokines as well, helping to recruit other immune cells to the site of infection and serve as a bridge between innate and adaptive immunity.</a:t>
            </a:r>
            <a:endParaRPr b="1" sz="1400" u="sng">
              <a:solidFill>
                <a:srgbClr val="000000"/>
              </a:solidFill>
            </a:endParaRPr>
          </a:p>
          <a:p>
            <a:pPr indent="0" lvl="0" marL="0" rtl="0" algn="just">
              <a:spcBef>
                <a:spcPts val="800"/>
              </a:spcBef>
              <a:spcAft>
                <a:spcPts val="0"/>
              </a:spcAft>
              <a:buNone/>
            </a:pPr>
            <a:r>
              <a:rPr b="1" lang="it" sz="1600" u="sng">
                <a:solidFill>
                  <a:srgbClr val="000000"/>
                </a:solidFill>
              </a:rPr>
              <a:t>Implementation:</a:t>
            </a:r>
            <a:endParaRPr b="1" sz="1600" u="sng">
              <a:solidFill>
                <a:srgbClr val="000000"/>
              </a:solidFill>
            </a:endParaRPr>
          </a:p>
          <a:p>
            <a:pPr indent="0" lvl="0" marL="0" rtl="0" algn="just">
              <a:spcBef>
                <a:spcPts val="1600"/>
              </a:spcBef>
              <a:spcAft>
                <a:spcPts val="1600"/>
              </a:spcAft>
              <a:buNone/>
            </a:pPr>
            <a:r>
              <a:rPr lang="it" sz="1400">
                <a:solidFill>
                  <a:srgbClr val="000000"/>
                </a:solidFill>
              </a:rPr>
              <a:t>Same behavior as Dendritic cells but, once they have reached the LN, they also introduce into the grid some Natural Killer cells.</a:t>
            </a:r>
            <a:endParaRPr b="1" sz="1600" u="sng">
              <a:solidFill>
                <a:srgbClr val="000000"/>
              </a:solidFill>
            </a:endParaRPr>
          </a:p>
        </p:txBody>
      </p:sp>
      <p:pic>
        <p:nvPicPr>
          <p:cNvPr id="295" name="Google Shape;295;p40"/>
          <p:cNvPicPr preferRelativeResize="0"/>
          <p:nvPr/>
        </p:nvPicPr>
        <p:blipFill>
          <a:blip r:embed="rId3">
            <a:alphaModFix/>
          </a:blip>
          <a:stretch>
            <a:fillRect/>
          </a:stretch>
        </p:blipFill>
        <p:spPr>
          <a:xfrm>
            <a:off x="8222700" y="409100"/>
            <a:ext cx="609600" cy="6096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4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Macrophage</a:t>
            </a:r>
            <a:endParaRPr/>
          </a:p>
        </p:txBody>
      </p:sp>
      <p:sp>
        <p:nvSpPr>
          <p:cNvPr id="301" name="Google Shape;301;p41"/>
          <p:cNvSpPr txBox="1"/>
          <p:nvPr>
            <p:ph idx="1" type="body"/>
          </p:nvPr>
        </p:nvSpPr>
        <p:spPr>
          <a:xfrm>
            <a:off x="311700" y="1229875"/>
            <a:ext cx="68574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Over</a:t>
            </a:r>
            <a:r>
              <a:rPr b="1" lang="it" sz="1600" u="sng">
                <a:solidFill>
                  <a:srgbClr val="000000"/>
                </a:solidFill>
              </a:rPr>
              <a:t>view:</a:t>
            </a:r>
            <a:endParaRPr b="1" sz="1600" u="sng">
              <a:solidFill>
                <a:srgbClr val="000000"/>
              </a:solidFill>
            </a:endParaRPr>
          </a:p>
          <a:p>
            <a:pPr indent="0" lvl="0" marL="0" rtl="0" algn="just">
              <a:spcBef>
                <a:spcPts val="1600"/>
              </a:spcBef>
              <a:spcAft>
                <a:spcPts val="0"/>
              </a:spcAft>
              <a:buNone/>
            </a:pPr>
            <a:r>
              <a:rPr lang="it" sz="1400">
                <a:solidFill>
                  <a:srgbClr val="000000"/>
                </a:solidFill>
              </a:rPr>
              <a:t>Macrophages are specialised cells involved in the detection, phagocytosis and destruction of bacteria and other harmful organisms. </a:t>
            </a:r>
            <a:endParaRPr sz="1400">
              <a:solidFill>
                <a:srgbClr val="000000"/>
              </a:solidFill>
            </a:endParaRPr>
          </a:p>
          <a:p>
            <a:pPr indent="0" lvl="0" marL="0" rtl="0" algn="just">
              <a:lnSpc>
                <a:spcPct val="100000"/>
              </a:lnSpc>
              <a:spcBef>
                <a:spcPts val="1600"/>
              </a:spcBef>
              <a:spcAft>
                <a:spcPts val="0"/>
              </a:spcAft>
              <a:buNone/>
            </a:pPr>
            <a:r>
              <a:rPr lang="it" sz="1400">
                <a:solidFill>
                  <a:srgbClr val="000000"/>
                </a:solidFill>
              </a:rPr>
              <a:t>The way they interact with the immune system depends on their polarization: </a:t>
            </a:r>
            <a:endParaRPr sz="1400">
              <a:solidFill>
                <a:srgbClr val="000000"/>
              </a:solidFill>
            </a:endParaRPr>
          </a:p>
          <a:p>
            <a:pPr indent="-317500" lvl="0" marL="457200" rtl="0" algn="just">
              <a:lnSpc>
                <a:spcPct val="100000"/>
              </a:lnSpc>
              <a:spcBef>
                <a:spcPts val="1000"/>
              </a:spcBef>
              <a:spcAft>
                <a:spcPts val="0"/>
              </a:spcAft>
              <a:buClr>
                <a:srgbClr val="000000"/>
              </a:buClr>
              <a:buSzPts val="1400"/>
              <a:buChar char="●"/>
            </a:pPr>
            <a:r>
              <a:rPr b="1" lang="it" sz="1400">
                <a:solidFill>
                  <a:srgbClr val="000000"/>
                </a:solidFill>
              </a:rPr>
              <a:t>M1</a:t>
            </a:r>
            <a:r>
              <a:rPr lang="it" sz="1400">
                <a:solidFill>
                  <a:srgbClr val="000000"/>
                </a:solidFill>
              </a:rPr>
              <a:t>-polarized macrophages promote inflammation and immune response (they are activated by the release of IFN-γ and once active release IFN-γ and TNF-α)</a:t>
            </a:r>
            <a:endParaRPr sz="1400">
              <a:solidFill>
                <a:srgbClr val="000000"/>
              </a:solidFill>
            </a:endParaRPr>
          </a:p>
          <a:p>
            <a:pPr indent="-317500" lvl="0" marL="457200" rtl="0" algn="just">
              <a:lnSpc>
                <a:spcPct val="100000"/>
              </a:lnSpc>
              <a:spcBef>
                <a:spcPts val="1000"/>
              </a:spcBef>
              <a:spcAft>
                <a:spcPts val="0"/>
              </a:spcAft>
              <a:buClr>
                <a:srgbClr val="000000"/>
              </a:buClr>
              <a:buSzPts val="1400"/>
              <a:buChar char="●"/>
            </a:pPr>
            <a:r>
              <a:rPr b="1" lang="it" sz="1400">
                <a:solidFill>
                  <a:srgbClr val="000000"/>
                </a:solidFill>
              </a:rPr>
              <a:t>M2</a:t>
            </a:r>
            <a:r>
              <a:rPr lang="it" sz="1400">
                <a:solidFill>
                  <a:srgbClr val="000000"/>
                </a:solidFill>
              </a:rPr>
              <a:t>-polarized macrophages suppress inflammation and immune response (they are activated by the release of IL-10 and TGF-β and once active release IL-10, TGF-β, and TNF-α).</a:t>
            </a:r>
            <a:endParaRPr b="1" sz="1600" u="sng">
              <a:solidFill>
                <a:srgbClr val="000000"/>
              </a:solidFill>
            </a:endParaRPr>
          </a:p>
        </p:txBody>
      </p:sp>
      <p:pic>
        <p:nvPicPr>
          <p:cNvPr id="302" name="Google Shape;302;p41"/>
          <p:cNvPicPr preferRelativeResize="0"/>
          <p:nvPr/>
        </p:nvPicPr>
        <p:blipFill>
          <a:blip r:embed="rId3">
            <a:alphaModFix/>
          </a:blip>
          <a:stretch>
            <a:fillRect/>
          </a:stretch>
        </p:blipFill>
        <p:spPr>
          <a:xfrm>
            <a:off x="7519800" y="409100"/>
            <a:ext cx="609600" cy="609600"/>
          </a:xfrm>
          <a:prstGeom prst="rect">
            <a:avLst/>
          </a:prstGeom>
          <a:noFill/>
          <a:ln>
            <a:noFill/>
          </a:ln>
        </p:spPr>
      </p:pic>
      <p:pic>
        <p:nvPicPr>
          <p:cNvPr id="303" name="Google Shape;303;p41"/>
          <p:cNvPicPr preferRelativeResize="0"/>
          <p:nvPr/>
        </p:nvPicPr>
        <p:blipFill>
          <a:blip r:embed="rId4">
            <a:alphaModFix/>
          </a:blip>
          <a:stretch>
            <a:fillRect/>
          </a:stretch>
        </p:blipFill>
        <p:spPr>
          <a:xfrm>
            <a:off x="8222700" y="409100"/>
            <a:ext cx="609600" cy="6096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Goals</a:t>
            </a:r>
            <a:endParaRPr/>
          </a:p>
        </p:txBody>
      </p:sp>
      <p:sp>
        <p:nvSpPr>
          <p:cNvPr id="102" name="Google Shape;102;p15"/>
          <p:cNvSpPr txBox="1"/>
          <p:nvPr>
            <p:ph idx="1" type="body"/>
          </p:nvPr>
        </p:nvSpPr>
        <p:spPr>
          <a:xfrm>
            <a:off x="311700" y="1229875"/>
            <a:ext cx="5184900" cy="33390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SzPts val="1400"/>
              <a:buChar char="❖"/>
            </a:pPr>
            <a:r>
              <a:rPr lang="it" sz="1400"/>
              <a:t>Use the agent-based approach with Repast</a:t>
            </a:r>
            <a:endParaRPr sz="1400"/>
          </a:p>
          <a:p>
            <a:pPr indent="0" lvl="0" marL="457200" rtl="0" algn="l">
              <a:lnSpc>
                <a:spcPct val="150000"/>
              </a:lnSpc>
              <a:spcBef>
                <a:spcPts val="0"/>
              </a:spcBef>
              <a:spcAft>
                <a:spcPts val="0"/>
              </a:spcAft>
              <a:buNone/>
            </a:pPr>
            <a:r>
              <a:t/>
            </a:r>
            <a:endParaRPr sz="1400"/>
          </a:p>
          <a:p>
            <a:pPr indent="-317500" lvl="0" marL="457200" rtl="0" algn="l">
              <a:lnSpc>
                <a:spcPct val="150000"/>
              </a:lnSpc>
              <a:spcBef>
                <a:spcPts val="1600"/>
              </a:spcBef>
              <a:spcAft>
                <a:spcPts val="0"/>
              </a:spcAft>
              <a:buSzPts val="1400"/>
              <a:buChar char="❖"/>
            </a:pPr>
            <a:r>
              <a:rPr lang="it" sz="1400"/>
              <a:t>Model Renal Cell Carcinoma microenvironment</a:t>
            </a:r>
            <a:endParaRPr sz="1400"/>
          </a:p>
          <a:p>
            <a:pPr indent="0" lvl="0" marL="0" rtl="0" algn="l">
              <a:lnSpc>
                <a:spcPct val="150000"/>
              </a:lnSpc>
              <a:spcBef>
                <a:spcPts val="0"/>
              </a:spcBef>
              <a:spcAft>
                <a:spcPts val="0"/>
              </a:spcAft>
              <a:buNone/>
            </a:pPr>
            <a:r>
              <a:t/>
            </a:r>
            <a:endParaRPr sz="1400"/>
          </a:p>
          <a:p>
            <a:pPr indent="-317500" lvl="0" marL="457200" rtl="0" algn="l">
              <a:lnSpc>
                <a:spcPct val="150000"/>
              </a:lnSpc>
              <a:spcBef>
                <a:spcPts val="1600"/>
              </a:spcBef>
              <a:spcAft>
                <a:spcPts val="0"/>
              </a:spcAft>
              <a:buSzPts val="1400"/>
              <a:buChar char="❖"/>
            </a:pPr>
            <a:r>
              <a:rPr lang="it" sz="1400"/>
              <a:t>Model cells behaviours and their interactions</a:t>
            </a:r>
            <a:endParaRPr sz="1400"/>
          </a:p>
          <a:p>
            <a:pPr indent="0" lvl="0" marL="457200" rtl="0" algn="l">
              <a:lnSpc>
                <a:spcPct val="150000"/>
              </a:lnSpc>
              <a:spcBef>
                <a:spcPts val="0"/>
              </a:spcBef>
              <a:spcAft>
                <a:spcPts val="0"/>
              </a:spcAft>
              <a:buNone/>
            </a:pPr>
            <a:r>
              <a:t/>
            </a:r>
            <a:endParaRPr sz="1400"/>
          </a:p>
          <a:p>
            <a:pPr indent="-317500" lvl="0" marL="457200" rtl="0" algn="l">
              <a:lnSpc>
                <a:spcPct val="150000"/>
              </a:lnSpc>
              <a:spcBef>
                <a:spcPts val="1600"/>
              </a:spcBef>
              <a:spcAft>
                <a:spcPts val="0"/>
              </a:spcAft>
              <a:buSzPts val="1400"/>
              <a:buChar char="❖"/>
            </a:pPr>
            <a:r>
              <a:rPr lang="it" sz="1400"/>
              <a:t>Perform batch runs and analyse the results</a:t>
            </a:r>
            <a:endParaRPr sz="1400"/>
          </a:p>
          <a:p>
            <a:pPr indent="0" lvl="0" marL="457200" rtl="0" algn="l">
              <a:lnSpc>
                <a:spcPct val="150000"/>
              </a:lnSpc>
              <a:spcBef>
                <a:spcPts val="1600"/>
              </a:spcBef>
              <a:spcAft>
                <a:spcPts val="0"/>
              </a:spcAft>
              <a:buNone/>
            </a:pPr>
            <a:r>
              <a:t/>
            </a:r>
            <a:endParaRPr sz="1400"/>
          </a:p>
          <a:p>
            <a:pPr indent="0" lvl="0" marL="457200" rtl="0" algn="l">
              <a:lnSpc>
                <a:spcPct val="150000"/>
              </a:lnSpc>
              <a:spcBef>
                <a:spcPts val="1600"/>
              </a:spcBef>
              <a:spcAft>
                <a:spcPts val="1600"/>
              </a:spcAft>
              <a:buNone/>
            </a:pPr>
            <a:r>
              <a:t/>
            </a:r>
            <a:endParaRPr sz="14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M1 and M2</a:t>
            </a:r>
            <a:endParaRPr/>
          </a:p>
        </p:txBody>
      </p:sp>
      <p:sp>
        <p:nvSpPr>
          <p:cNvPr id="309" name="Google Shape;309;p42"/>
          <p:cNvSpPr txBox="1"/>
          <p:nvPr>
            <p:ph idx="1" type="body"/>
          </p:nvPr>
        </p:nvSpPr>
        <p:spPr>
          <a:xfrm>
            <a:off x="311700" y="1229875"/>
            <a:ext cx="64452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M1 Implementation</a:t>
            </a:r>
            <a:r>
              <a:rPr b="1" lang="it" sz="1600" u="sng">
                <a:solidFill>
                  <a:srgbClr val="000000"/>
                </a:solidFill>
              </a:rPr>
              <a:t>:</a:t>
            </a:r>
            <a:endParaRPr b="1" sz="1600" u="sng">
              <a:solidFill>
                <a:srgbClr val="000000"/>
              </a:solidFill>
            </a:endParaRPr>
          </a:p>
          <a:p>
            <a:pPr indent="-317500" lvl="0" marL="457200" rtl="0" algn="just">
              <a:spcBef>
                <a:spcPts val="1600"/>
              </a:spcBef>
              <a:spcAft>
                <a:spcPts val="0"/>
              </a:spcAft>
              <a:buClr>
                <a:srgbClr val="000000"/>
              </a:buClr>
              <a:buSzPts val="1400"/>
              <a:buChar char="●"/>
            </a:pPr>
            <a:r>
              <a:rPr b="1" lang="it" sz="1400">
                <a:solidFill>
                  <a:srgbClr val="000000"/>
                </a:solidFill>
              </a:rPr>
              <a:t>Immune response activation: </a:t>
            </a:r>
            <a:r>
              <a:rPr lang="it" sz="1400">
                <a:solidFill>
                  <a:srgbClr val="000000"/>
                </a:solidFill>
              </a:rPr>
              <a:t>stimulate the activation of NK cell, Dendritic cell and other M1 by setting their </a:t>
            </a:r>
            <a:r>
              <a:rPr i="1" lang="it" sz="1400">
                <a:solidFill>
                  <a:srgbClr val="000000"/>
                </a:solidFill>
              </a:rPr>
              <a:t>active</a:t>
            </a:r>
            <a:r>
              <a:rPr lang="it" sz="1400">
                <a:solidFill>
                  <a:srgbClr val="000000"/>
                </a:solidFill>
              </a:rPr>
              <a:t> variable to true (simulating the release of IFN-γ and TNF-α)</a:t>
            </a:r>
            <a:endParaRPr sz="1400">
              <a:solidFill>
                <a:srgbClr val="000000"/>
              </a:solidFill>
            </a:endParaRPr>
          </a:p>
          <a:p>
            <a:pPr indent="0" lvl="0" marL="0" rtl="0" algn="just">
              <a:spcBef>
                <a:spcPts val="1600"/>
              </a:spcBef>
              <a:spcAft>
                <a:spcPts val="0"/>
              </a:spcAft>
              <a:buNone/>
            </a:pPr>
            <a:r>
              <a:rPr b="1" lang="it" sz="1600" u="sng">
                <a:solidFill>
                  <a:srgbClr val="000000"/>
                </a:solidFill>
              </a:rPr>
              <a:t>M2 Implementation:</a:t>
            </a:r>
            <a:endParaRPr b="1" sz="1600" u="sng">
              <a:solidFill>
                <a:srgbClr val="000000"/>
              </a:solidFill>
            </a:endParaRPr>
          </a:p>
          <a:p>
            <a:pPr indent="-317500" lvl="0" marL="457200" rtl="0" algn="just">
              <a:spcBef>
                <a:spcPts val="1600"/>
              </a:spcBef>
              <a:spcAft>
                <a:spcPts val="0"/>
              </a:spcAft>
              <a:buClr>
                <a:srgbClr val="000000"/>
              </a:buClr>
              <a:buSzPts val="1400"/>
              <a:buChar char="●"/>
            </a:pPr>
            <a:r>
              <a:rPr b="1" lang="it" sz="1400">
                <a:solidFill>
                  <a:srgbClr val="000000"/>
                </a:solidFill>
              </a:rPr>
              <a:t>Immune response suppression: </a:t>
            </a:r>
            <a:r>
              <a:rPr lang="it" sz="1400">
                <a:solidFill>
                  <a:srgbClr val="000000"/>
                </a:solidFill>
              </a:rPr>
              <a:t>inhibit the activation of TCell, Dendritic and M1 by setting </a:t>
            </a:r>
            <a:r>
              <a:rPr i="1" lang="it" sz="1400">
                <a:solidFill>
                  <a:srgbClr val="000000"/>
                </a:solidFill>
              </a:rPr>
              <a:t>active</a:t>
            </a:r>
            <a:r>
              <a:rPr lang="it" sz="1400">
                <a:solidFill>
                  <a:srgbClr val="000000"/>
                </a:solidFill>
              </a:rPr>
              <a:t> to false and stimulate other M2 (simulating the release of IL-10 and TGF-β)</a:t>
            </a:r>
            <a:endParaRPr sz="1400">
              <a:solidFill>
                <a:srgbClr val="000000"/>
              </a:solidFill>
            </a:endParaRPr>
          </a:p>
          <a:p>
            <a:pPr indent="0" lvl="0" marL="0" rtl="0" algn="just">
              <a:spcBef>
                <a:spcPts val="1600"/>
              </a:spcBef>
              <a:spcAft>
                <a:spcPts val="0"/>
              </a:spcAft>
              <a:buNone/>
            </a:pPr>
            <a:r>
              <a:rPr b="1" lang="it" sz="1400">
                <a:solidFill>
                  <a:srgbClr val="000000"/>
                </a:solidFill>
              </a:rPr>
              <a:t>Phagocytosis: </a:t>
            </a:r>
            <a:r>
              <a:rPr lang="it" sz="1400">
                <a:solidFill>
                  <a:srgbClr val="000000"/>
                </a:solidFill>
              </a:rPr>
              <a:t>both of them randomly move looking for Dead Cell to ingest</a:t>
            </a:r>
            <a:endParaRPr sz="1400">
              <a:solidFill>
                <a:srgbClr val="000000"/>
              </a:solidFill>
            </a:endParaRPr>
          </a:p>
          <a:p>
            <a:pPr indent="0" lvl="0" marL="0" rtl="0" algn="just">
              <a:spcBef>
                <a:spcPts val="1600"/>
              </a:spcBef>
              <a:spcAft>
                <a:spcPts val="1600"/>
              </a:spcAft>
              <a:buNone/>
            </a:pPr>
            <a:r>
              <a:t/>
            </a:r>
            <a:endParaRPr b="1" sz="1600" u="sng">
              <a:solidFill>
                <a:srgbClr val="000000"/>
              </a:solidFill>
            </a:endParaRPr>
          </a:p>
        </p:txBody>
      </p:sp>
      <p:pic>
        <p:nvPicPr>
          <p:cNvPr id="310" name="Google Shape;310;p42"/>
          <p:cNvPicPr preferRelativeResize="0"/>
          <p:nvPr/>
        </p:nvPicPr>
        <p:blipFill>
          <a:blip r:embed="rId3">
            <a:alphaModFix/>
          </a:blip>
          <a:stretch>
            <a:fillRect/>
          </a:stretch>
        </p:blipFill>
        <p:spPr>
          <a:xfrm>
            <a:off x="7519800" y="409100"/>
            <a:ext cx="609600" cy="609600"/>
          </a:xfrm>
          <a:prstGeom prst="rect">
            <a:avLst/>
          </a:prstGeom>
          <a:noFill/>
          <a:ln>
            <a:noFill/>
          </a:ln>
        </p:spPr>
      </p:pic>
      <p:pic>
        <p:nvPicPr>
          <p:cNvPr id="311" name="Google Shape;311;p42"/>
          <p:cNvPicPr preferRelativeResize="0"/>
          <p:nvPr/>
        </p:nvPicPr>
        <p:blipFill>
          <a:blip r:embed="rId4">
            <a:alphaModFix/>
          </a:blip>
          <a:stretch>
            <a:fillRect/>
          </a:stretch>
        </p:blipFill>
        <p:spPr>
          <a:xfrm>
            <a:off x="8222700" y="409100"/>
            <a:ext cx="609600" cy="6096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3"/>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Mast Cell</a:t>
            </a:r>
            <a:endParaRPr/>
          </a:p>
        </p:txBody>
      </p:sp>
      <p:sp>
        <p:nvSpPr>
          <p:cNvPr id="317" name="Google Shape;317;p43"/>
          <p:cNvSpPr txBox="1"/>
          <p:nvPr>
            <p:ph idx="1" type="body"/>
          </p:nvPr>
        </p:nvSpPr>
        <p:spPr>
          <a:xfrm>
            <a:off x="311700" y="1229875"/>
            <a:ext cx="68742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Overview:</a:t>
            </a:r>
            <a:endParaRPr sz="1250">
              <a:solidFill>
                <a:srgbClr val="000000"/>
              </a:solidFill>
              <a:highlight>
                <a:srgbClr val="E4E8EE"/>
              </a:highlight>
              <a:latin typeface="Arial"/>
              <a:ea typeface="Arial"/>
              <a:cs typeface="Arial"/>
              <a:sym typeface="Arial"/>
            </a:endParaRPr>
          </a:p>
          <a:p>
            <a:pPr indent="0" lvl="0" marL="0" rtl="0" algn="just">
              <a:lnSpc>
                <a:spcPct val="100000"/>
              </a:lnSpc>
              <a:spcBef>
                <a:spcPts val="1600"/>
              </a:spcBef>
              <a:spcAft>
                <a:spcPts val="0"/>
              </a:spcAft>
              <a:buNone/>
            </a:pPr>
            <a:r>
              <a:rPr lang="it" sz="1400">
                <a:solidFill>
                  <a:srgbClr val="000000"/>
                </a:solidFill>
              </a:rPr>
              <a:t>Mast Cells are best known for their activity in allergic reactions, but they have been involved in different conditions, like in renal cell carcinoma where they can promote angiogenesis.</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rPr lang="it" sz="1400">
                <a:solidFill>
                  <a:srgbClr val="000000"/>
                </a:solidFill>
              </a:rPr>
              <a:t>It is a migrant cell of connective tissue that contains many granules.</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rPr lang="it" sz="1400">
                <a:solidFill>
                  <a:srgbClr val="000000"/>
                </a:solidFill>
              </a:rPr>
              <a:t>During degranulation, they release a large variety of mediators that could act in an unpredictable manner depending on the context:</a:t>
            </a:r>
            <a:endParaRPr sz="1400">
              <a:solidFill>
                <a:srgbClr val="000000"/>
              </a:solidFill>
            </a:endParaRPr>
          </a:p>
          <a:p>
            <a:pPr indent="-317500" lvl="0" marL="457200" rtl="0" algn="just">
              <a:lnSpc>
                <a:spcPct val="100000"/>
              </a:lnSpc>
              <a:spcBef>
                <a:spcPts val="1000"/>
              </a:spcBef>
              <a:spcAft>
                <a:spcPts val="0"/>
              </a:spcAft>
              <a:buClr>
                <a:srgbClr val="000000"/>
              </a:buClr>
              <a:buSzPts val="1400"/>
              <a:buChar char="●"/>
            </a:pPr>
            <a:r>
              <a:rPr lang="it" sz="1400">
                <a:solidFill>
                  <a:srgbClr val="000000"/>
                </a:solidFill>
              </a:rPr>
              <a:t>ProTumor effect promoting tumor growth and progression</a:t>
            </a:r>
            <a:endParaRPr sz="1400">
              <a:solidFill>
                <a:srgbClr val="000000"/>
              </a:solidFill>
            </a:endParaRPr>
          </a:p>
          <a:p>
            <a:pPr indent="-317500" lvl="0" marL="457200" rtl="0" algn="just">
              <a:lnSpc>
                <a:spcPct val="100000"/>
              </a:lnSpc>
              <a:spcBef>
                <a:spcPts val="1000"/>
              </a:spcBef>
              <a:spcAft>
                <a:spcPts val="0"/>
              </a:spcAft>
              <a:buClr>
                <a:srgbClr val="000000"/>
              </a:buClr>
              <a:buSzPts val="1400"/>
              <a:buChar char="●"/>
            </a:pPr>
            <a:r>
              <a:rPr lang="it" sz="1400">
                <a:solidFill>
                  <a:srgbClr val="000000"/>
                </a:solidFill>
              </a:rPr>
              <a:t>AntiTumor effect promoting TCell, APC and other cells activation</a:t>
            </a:r>
            <a:endParaRPr b="1" sz="1600" u="sng">
              <a:solidFill>
                <a:srgbClr val="000000"/>
              </a:solidFill>
            </a:endParaRPr>
          </a:p>
        </p:txBody>
      </p:sp>
      <p:pic>
        <p:nvPicPr>
          <p:cNvPr id="318" name="Google Shape;318;p43"/>
          <p:cNvPicPr preferRelativeResize="0"/>
          <p:nvPr/>
        </p:nvPicPr>
        <p:blipFill>
          <a:blip r:embed="rId3">
            <a:alphaModFix/>
          </a:blip>
          <a:stretch>
            <a:fillRect/>
          </a:stretch>
        </p:blipFill>
        <p:spPr>
          <a:xfrm>
            <a:off x="8222700" y="409100"/>
            <a:ext cx="609600" cy="6096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Mast Cell</a:t>
            </a:r>
            <a:endParaRPr/>
          </a:p>
        </p:txBody>
      </p:sp>
      <p:sp>
        <p:nvSpPr>
          <p:cNvPr id="324" name="Google Shape;324;p44"/>
          <p:cNvSpPr txBox="1"/>
          <p:nvPr>
            <p:ph idx="1" type="body"/>
          </p:nvPr>
        </p:nvSpPr>
        <p:spPr>
          <a:xfrm>
            <a:off x="311700" y="1229875"/>
            <a:ext cx="63267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Implementation:</a:t>
            </a:r>
            <a:endParaRPr b="1" sz="1600" u="sng">
              <a:solidFill>
                <a:srgbClr val="000000"/>
              </a:solidFill>
            </a:endParaRPr>
          </a:p>
          <a:p>
            <a:pPr indent="-317500" lvl="0" marL="457200" marR="101600" rtl="0" algn="just">
              <a:lnSpc>
                <a:spcPct val="100000"/>
              </a:lnSpc>
              <a:spcBef>
                <a:spcPts val="1600"/>
              </a:spcBef>
              <a:spcAft>
                <a:spcPts val="0"/>
              </a:spcAft>
              <a:buClr>
                <a:srgbClr val="000000"/>
              </a:buClr>
              <a:buSzPts val="1400"/>
              <a:buChar char="●"/>
            </a:pPr>
            <a:r>
              <a:rPr b="1" lang="it" sz="1400">
                <a:solidFill>
                  <a:srgbClr val="000000"/>
                </a:solidFill>
              </a:rPr>
              <a:t>Movement:</a:t>
            </a:r>
            <a:r>
              <a:rPr lang="it" sz="1400">
                <a:solidFill>
                  <a:srgbClr val="000000"/>
                </a:solidFill>
              </a:rPr>
              <a:t> randomly move in search of cancer cells</a:t>
            </a:r>
            <a:endParaRPr sz="1400">
              <a:solidFill>
                <a:srgbClr val="000000"/>
              </a:solidFill>
            </a:endParaRPr>
          </a:p>
          <a:p>
            <a:pPr indent="0" lvl="0" marL="457200" marR="101600" rtl="0" algn="just">
              <a:lnSpc>
                <a:spcPct val="100000"/>
              </a:lnSpc>
              <a:spcBef>
                <a:spcPts val="800"/>
              </a:spcBef>
              <a:spcAft>
                <a:spcPts val="0"/>
              </a:spcAft>
              <a:buNone/>
            </a:pPr>
            <a:r>
              <a:t/>
            </a:r>
            <a:endParaRPr sz="1400">
              <a:solidFill>
                <a:srgbClr val="000000"/>
              </a:solidFill>
            </a:endParaRPr>
          </a:p>
          <a:p>
            <a:pPr indent="-317500" lvl="0" marL="457200" marR="101600" rtl="0" algn="just">
              <a:lnSpc>
                <a:spcPct val="100000"/>
              </a:lnSpc>
              <a:spcBef>
                <a:spcPts val="800"/>
              </a:spcBef>
              <a:spcAft>
                <a:spcPts val="0"/>
              </a:spcAft>
              <a:buClr>
                <a:srgbClr val="000000"/>
              </a:buClr>
              <a:buSzPts val="1400"/>
              <a:buChar char="●"/>
            </a:pPr>
            <a:r>
              <a:rPr b="1" lang="it" sz="1400">
                <a:solidFill>
                  <a:srgbClr val="000000"/>
                </a:solidFill>
              </a:rPr>
              <a:t>Effect: </a:t>
            </a:r>
            <a:r>
              <a:rPr lang="it" sz="1400">
                <a:solidFill>
                  <a:srgbClr val="000000"/>
                </a:solidFill>
              </a:rPr>
              <a:t>when it is close to a tumor cell, it can have either a pro-tumor or anti-tumor effect (50%). If it is </a:t>
            </a:r>
            <a:r>
              <a:rPr i="1" lang="it" sz="1400">
                <a:solidFill>
                  <a:srgbClr val="000000"/>
                </a:solidFill>
              </a:rPr>
              <a:t>ProTumor</a:t>
            </a:r>
            <a:r>
              <a:rPr lang="it" sz="1400">
                <a:solidFill>
                  <a:srgbClr val="000000"/>
                </a:solidFill>
              </a:rPr>
              <a:t> it promotes tumor growth, otherwise it can activate the effect of nearby Tcells (set </a:t>
            </a:r>
            <a:r>
              <a:rPr i="1" lang="it" sz="1400">
                <a:solidFill>
                  <a:srgbClr val="000000"/>
                </a:solidFill>
              </a:rPr>
              <a:t>active </a:t>
            </a:r>
            <a:r>
              <a:rPr lang="it" sz="1400">
                <a:solidFill>
                  <a:srgbClr val="000000"/>
                </a:solidFill>
              </a:rPr>
              <a:t>variable to true), to simulate the release of mediators in its granules</a:t>
            </a:r>
            <a:endParaRPr b="1" sz="1600" u="sng">
              <a:solidFill>
                <a:srgbClr val="000000"/>
              </a:solidFill>
            </a:endParaRPr>
          </a:p>
        </p:txBody>
      </p:sp>
      <p:pic>
        <p:nvPicPr>
          <p:cNvPr id="325" name="Google Shape;325;p44"/>
          <p:cNvPicPr preferRelativeResize="0"/>
          <p:nvPr/>
        </p:nvPicPr>
        <p:blipFill>
          <a:blip r:embed="rId3">
            <a:alphaModFix/>
          </a:blip>
          <a:stretch>
            <a:fillRect/>
          </a:stretch>
        </p:blipFill>
        <p:spPr>
          <a:xfrm>
            <a:off x="8222700" y="409100"/>
            <a:ext cx="609600" cy="6096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4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Blood Cell</a:t>
            </a:r>
            <a:endParaRPr/>
          </a:p>
        </p:txBody>
      </p:sp>
      <p:sp>
        <p:nvSpPr>
          <p:cNvPr id="331" name="Google Shape;331;p45"/>
          <p:cNvSpPr txBox="1"/>
          <p:nvPr>
            <p:ph idx="1" type="body"/>
          </p:nvPr>
        </p:nvSpPr>
        <p:spPr>
          <a:xfrm>
            <a:off x="311700" y="1229875"/>
            <a:ext cx="67857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Overview: </a:t>
            </a:r>
            <a:endParaRPr sz="1600">
              <a:solidFill>
                <a:srgbClr val="000000"/>
              </a:solidFill>
            </a:endParaRPr>
          </a:p>
          <a:p>
            <a:pPr indent="0" lvl="0" marL="0" rtl="0" algn="just">
              <a:spcBef>
                <a:spcPts val="1600"/>
              </a:spcBef>
              <a:spcAft>
                <a:spcPts val="0"/>
              </a:spcAft>
              <a:buNone/>
            </a:pPr>
            <a:r>
              <a:rPr lang="it" sz="1400">
                <a:solidFill>
                  <a:srgbClr val="000000"/>
                </a:solidFill>
              </a:rPr>
              <a:t>Agent used to represent the blood </a:t>
            </a:r>
            <a:r>
              <a:rPr lang="it" sz="1400">
                <a:solidFill>
                  <a:srgbClr val="000000"/>
                </a:solidFill>
              </a:rPr>
              <a:t>and in particular the tumor angiogenesis effect.</a:t>
            </a:r>
            <a:r>
              <a:rPr lang="it" sz="1600">
                <a:solidFill>
                  <a:srgbClr val="000000"/>
                </a:solidFill>
              </a:rPr>
              <a:t> </a:t>
            </a:r>
            <a:endParaRPr sz="1600">
              <a:solidFill>
                <a:srgbClr val="000000"/>
              </a:solidFill>
            </a:endParaRPr>
          </a:p>
          <a:p>
            <a:pPr indent="0" lvl="0" marL="0" rtl="0" algn="just">
              <a:spcBef>
                <a:spcPts val="1600"/>
              </a:spcBef>
              <a:spcAft>
                <a:spcPts val="0"/>
              </a:spcAft>
              <a:buNone/>
            </a:pPr>
            <a:r>
              <a:rPr b="1" lang="it" sz="1600" u="sng">
                <a:solidFill>
                  <a:srgbClr val="000000"/>
                </a:solidFill>
              </a:rPr>
              <a:t>Implementation:</a:t>
            </a:r>
            <a:endParaRPr b="1" sz="1600" u="sng">
              <a:solidFill>
                <a:srgbClr val="000000"/>
              </a:solidFill>
            </a:endParaRPr>
          </a:p>
          <a:p>
            <a:pPr indent="0" lvl="0" marL="0" rtl="0" algn="just">
              <a:lnSpc>
                <a:spcPct val="100000"/>
              </a:lnSpc>
              <a:spcBef>
                <a:spcPts val="1600"/>
              </a:spcBef>
              <a:spcAft>
                <a:spcPts val="0"/>
              </a:spcAft>
              <a:buNone/>
            </a:pPr>
            <a:r>
              <a:rPr lang="it" sz="1400">
                <a:solidFill>
                  <a:srgbClr val="000000"/>
                </a:solidFill>
              </a:rPr>
              <a:t>This Class it is used to represent a single blood vessel (the other ones are supposed to be outside the grid) and it can be placed on top / bottom / left / right of the grid (as input parameter).</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rPr lang="it" sz="1400">
                <a:solidFill>
                  <a:srgbClr val="000000"/>
                </a:solidFill>
              </a:rPr>
              <a:t>When a Blood cell has a certain number of tumor cells (or more) in its neighbors, it can be the target of tumour angiogenesis, in which case tumour growth is increased and a new Blood cell is created.</a:t>
            </a:r>
            <a:endParaRPr b="1" sz="1600" u="sng">
              <a:solidFill>
                <a:srgbClr val="000000"/>
              </a:solidFill>
            </a:endParaRPr>
          </a:p>
        </p:txBody>
      </p:sp>
      <p:pic>
        <p:nvPicPr>
          <p:cNvPr id="332" name="Google Shape;332;p45"/>
          <p:cNvPicPr preferRelativeResize="0"/>
          <p:nvPr/>
        </p:nvPicPr>
        <p:blipFill>
          <a:blip r:embed="rId3">
            <a:alphaModFix/>
          </a:blip>
          <a:stretch>
            <a:fillRect/>
          </a:stretch>
        </p:blipFill>
        <p:spPr>
          <a:xfrm>
            <a:off x="8222700" y="409100"/>
            <a:ext cx="609600" cy="6096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4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Adipocyte</a:t>
            </a:r>
            <a:endParaRPr/>
          </a:p>
        </p:txBody>
      </p:sp>
      <p:sp>
        <p:nvSpPr>
          <p:cNvPr id="338" name="Google Shape;338;p46"/>
          <p:cNvSpPr txBox="1"/>
          <p:nvPr>
            <p:ph idx="1" type="body"/>
          </p:nvPr>
        </p:nvSpPr>
        <p:spPr>
          <a:xfrm>
            <a:off x="311700" y="1229875"/>
            <a:ext cx="57273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Overview</a:t>
            </a:r>
            <a:r>
              <a:rPr b="1" lang="it" sz="1600" u="sng">
                <a:solidFill>
                  <a:srgbClr val="000000"/>
                </a:solidFill>
              </a:rPr>
              <a:t>:</a:t>
            </a:r>
            <a:endParaRPr b="1" sz="1600" u="sng">
              <a:solidFill>
                <a:srgbClr val="000000"/>
              </a:solidFill>
            </a:endParaRPr>
          </a:p>
          <a:p>
            <a:pPr indent="0" lvl="0" marL="0" rtl="0" algn="just">
              <a:lnSpc>
                <a:spcPct val="100000"/>
              </a:lnSpc>
              <a:spcBef>
                <a:spcPts val="1600"/>
              </a:spcBef>
              <a:spcAft>
                <a:spcPts val="0"/>
              </a:spcAft>
              <a:buNone/>
            </a:pPr>
            <a:r>
              <a:rPr lang="it" sz="1400">
                <a:solidFill>
                  <a:srgbClr val="000000"/>
                </a:solidFill>
              </a:rPr>
              <a:t>Adipocytes, also known as lipocytes or fat cells, are the cells that primarily compose adipose tissue, specialized in storing energy as fat.</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rPr lang="it" sz="1400">
                <a:solidFill>
                  <a:srgbClr val="000000"/>
                </a:solidFill>
              </a:rPr>
              <a:t>In obese patients these cells are present in greater quantities.</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spcBef>
                <a:spcPts val="0"/>
              </a:spcBef>
              <a:spcAft>
                <a:spcPts val="0"/>
              </a:spcAft>
              <a:buNone/>
            </a:pPr>
            <a:r>
              <a:rPr b="1" lang="it" sz="1600" u="sng">
                <a:solidFill>
                  <a:srgbClr val="000000"/>
                </a:solidFill>
              </a:rPr>
              <a:t>Implementation:</a:t>
            </a:r>
            <a:endParaRPr sz="1400">
              <a:solidFill>
                <a:srgbClr val="000000"/>
              </a:solidFill>
            </a:endParaRPr>
          </a:p>
          <a:p>
            <a:pPr indent="0" lvl="0" marL="0" rtl="0" algn="just">
              <a:spcBef>
                <a:spcPts val="1600"/>
              </a:spcBef>
              <a:spcAft>
                <a:spcPts val="0"/>
              </a:spcAft>
              <a:buNone/>
            </a:pPr>
            <a:r>
              <a:rPr lang="it" sz="1400">
                <a:solidFill>
                  <a:srgbClr val="000000"/>
                </a:solidFill>
              </a:rPr>
              <a:t>Adipocyte class is a dummy agent, just a placeholder for cells (fat) that composes the kidney itself and they do not perform any action.</a:t>
            </a:r>
            <a:endParaRPr sz="1400">
              <a:solidFill>
                <a:srgbClr val="000000"/>
              </a:solidFill>
            </a:endParaRPr>
          </a:p>
          <a:p>
            <a:pPr indent="0" lvl="0" marL="0" rtl="0" algn="just">
              <a:lnSpc>
                <a:spcPct val="100000"/>
              </a:lnSpc>
              <a:spcBef>
                <a:spcPts val="1600"/>
              </a:spcBef>
              <a:spcAft>
                <a:spcPts val="0"/>
              </a:spcAft>
              <a:buNone/>
            </a:pPr>
            <a:r>
              <a:t/>
            </a:r>
            <a:endParaRPr sz="1400">
              <a:solidFill>
                <a:srgbClr val="000000"/>
              </a:solidFill>
            </a:endParaRPr>
          </a:p>
          <a:p>
            <a:pPr indent="0" lvl="0" marL="101600" marR="101600" rtl="0" algn="just">
              <a:lnSpc>
                <a:spcPct val="100000"/>
              </a:lnSpc>
              <a:spcBef>
                <a:spcPts val="800"/>
              </a:spcBef>
              <a:spcAft>
                <a:spcPts val="0"/>
              </a:spcAft>
              <a:buNone/>
            </a:pPr>
            <a:r>
              <a:t/>
            </a:r>
            <a:endParaRPr sz="1400">
              <a:solidFill>
                <a:srgbClr val="202122"/>
              </a:solidFill>
              <a:highlight>
                <a:srgbClr val="FFFFFF"/>
              </a:highlight>
            </a:endParaRPr>
          </a:p>
          <a:p>
            <a:pPr indent="0" lvl="0" marL="0" rtl="0" algn="just">
              <a:spcBef>
                <a:spcPts val="800"/>
              </a:spcBef>
              <a:spcAft>
                <a:spcPts val="1600"/>
              </a:spcAft>
              <a:buNone/>
            </a:pPr>
            <a:r>
              <a:t/>
            </a:r>
            <a:endParaRPr b="1" sz="1600" u="sng">
              <a:solidFill>
                <a:srgbClr val="000000"/>
              </a:solidFill>
            </a:endParaRPr>
          </a:p>
        </p:txBody>
      </p:sp>
      <p:pic>
        <p:nvPicPr>
          <p:cNvPr id="339" name="Google Shape;339;p46"/>
          <p:cNvPicPr preferRelativeResize="0"/>
          <p:nvPr/>
        </p:nvPicPr>
        <p:blipFill>
          <a:blip r:embed="rId3">
            <a:alphaModFix/>
          </a:blip>
          <a:stretch>
            <a:fillRect/>
          </a:stretch>
        </p:blipFill>
        <p:spPr>
          <a:xfrm>
            <a:off x="8222700" y="409100"/>
            <a:ext cx="609600" cy="6096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4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Dead Cell</a:t>
            </a:r>
            <a:endParaRPr/>
          </a:p>
        </p:txBody>
      </p:sp>
      <p:sp>
        <p:nvSpPr>
          <p:cNvPr id="345" name="Google Shape;345;p47"/>
          <p:cNvSpPr txBox="1"/>
          <p:nvPr>
            <p:ph idx="1" type="body"/>
          </p:nvPr>
        </p:nvSpPr>
        <p:spPr>
          <a:xfrm>
            <a:off x="311700" y="1229875"/>
            <a:ext cx="61269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Overview: </a:t>
            </a:r>
            <a:endParaRPr sz="1600">
              <a:solidFill>
                <a:srgbClr val="000000"/>
              </a:solidFill>
            </a:endParaRPr>
          </a:p>
          <a:p>
            <a:pPr indent="0" lvl="0" marL="0" rtl="0" algn="just">
              <a:spcBef>
                <a:spcPts val="1600"/>
              </a:spcBef>
              <a:spcAft>
                <a:spcPts val="0"/>
              </a:spcAft>
              <a:buNone/>
            </a:pPr>
            <a:r>
              <a:rPr lang="it" sz="1400">
                <a:solidFill>
                  <a:srgbClr val="000000"/>
                </a:solidFill>
              </a:rPr>
              <a:t>Agent used to represent a Dead cell.</a:t>
            </a:r>
            <a:endParaRPr b="1" sz="1600" u="sng">
              <a:solidFill>
                <a:srgbClr val="000000"/>
              </a:solidFill>
            </a:endParaRPr>
          </a:p>
          <a:p>
            <a:pPr indent="0" lvl="0" marL="0" rtl="0" algn="just">
              <a:spcBef>
                <a:spcPts val="1600"/>
              </a:spcBef>
              <a:spcAft>
                <a:spcPts val="0"/>
              </a:spcAft>
              <a:buNone/>
            </a:pPr>
            <a:r>
              <a:rPr b="1" lang="it" sz="1600" u="sng">
                <a:solidFill>
                  <a:srgbClr val="000000"/>
                </a:solidFill>
              </a:rPr>
              <a:t>Implementation:</a:t>
            </a:r>
            <a:endParaRPr b="1" sz="1600" u="sng">
              <a:solidFill>
                <a:srgbClr val="000000"/>
              </a:solidFill>
            </a:endParaRPr>
          </a:p>
          <a:p>
            <a:pPr indent="0" lvl="0" marL="0" rtl="0" algn="l">
              <a:lnSpc>
                <a:spcPct val="100000"/>
              </a:lnSpc>
              <a:spcBef>
                <a:spcPts val="1600"/>
              </a:spcBef>
              <a:spcAft>
                <a:spcPts val="0"/>
              </a:spcAft>
              <a:buNone/>
            </a:pPr>
            <a:r>
              <a:rPr lang="it" sz="1400">
                <a:solidFill>
                  <a:srgbClr val="000000"/>
                </a:solidFill>
              </a:rPr>
              <a:t>A Dead cell is a dummy agent and can not perform any action.</a:t>
            </a:r>
            <a:endParaRPr sz="1400">
              <a:solidFill>
                <a:srgbClr val="000000"/>
              </a:solidFill>
            </a:endParaRPr>
          </a:p>
          <a:p>
            <a:pPr indent="0" lvl="0" marL="0" rtl="0" algn="l">
              <a:lnSpc>
                <a:spcPct val="100000"/>
              </a:lnSpc>
              <a:spcBef>
                <a:spcPts val="0"/>
              </a:spcBef>
              <a:spcAft>
                <a:spcPts val="0"/>
              </a:spcAft>
              <a:buNone/>
            </a:pPr>
            <a:r>
              <a:t/>
            </a:r>
            <a:endParaRPr sz="1400">
              <a:solidFill>
                <a:srgbClr val="000000"/>
              </a:solidFill>
            </a:endParaRPr>
          </a:p>
          <a:p>
            <a:pPr indent="0" lvl="0" marL="0" rtl="0" algn="l">
              <a:lnSpc>
                <a:spcPct val="100000"/>
              </a:lnSpc>
              <a:spcBef>
                <a:spcPts val="0"/>
              </a:spcBef>
              <a:spcAft>
                <a:spcPts val="0"/>
              </a:spcAft>
              <a:buNone/>
            </a:pPr>
            <a:r>
              <a:rPr lang="it" sz="1400">
                <a:solidFill>
                  <a:srgbClr val="000000"/>
                </a:solidFill>
              </a:rPr>
              <a:t>A cell reaches the dead state if it has been killed by an immune cell or it has exceeded its maximum age in order to simulate apoptosis effect.</a:t>
            </a:r>
            <a:endParaRPr b="1" sz="1600" u="sng">
              <a:solidFill>
                <a:srgbClr val="000000"/>
              </a:solidFill>
            </a:endParaRPr>
          </a:p>
        </p:txBody>
      </p:sp>
      <p:pic>
        <p:nvPicPr>
          <p:cNvPr id="346" name="Google Shape;346;p47"/>
          <p:cNvPicPr preferRelativeResize="0"/>
          <p:nvPr/>
        </p:nvPicPr>
        <p:blipFill>
          <a:blip r:embed="rId3">
            <a:alphaModFix/>
          </a:blip>
          <a:stretch>
            <a:fillRect/>
          </a:stretch>
        </p:blipFill>
        <p:spPr>
          <a:xfrm>
            <a:off x="8222700" y="409100"/>
            <a:ext cx="609600" cy="6096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4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 - Empty Cell</a:t>
            </a:r>
            <a:endParaRPr/>
          </a:p>
        </p:txBody>
      </p:sp>
      <p:sp>
        <p:nvSpPr>
          <p:cNvPr id="352" name="Google Shape;352;p48"/>
          <p:cNvSpPr txBox="1"/>
          <p:nvPr>
            <p:ph idx="1" type="body"/>
          </p:nvPr>
        </p:nvSpPr>
        <p:spPr>
          <a:xfrm>
            <a:off x="311700" y="1229875"/>
            <a:ext cx="54237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t" sz="1600" u="sng">
                <a:solidFill>
                  <a:srgbClr val="000000"/>
                </a:solidFill>
              </a:rPr>
              <a:t>Overview: </a:t>
            </a:r>
            <a:endParaRPr sz="1600">
              <a:solidFill>
                <a:srgbClr val="000000"/>
              </a:solidFill>
            </a:endParaRPr>
          </a:p>
          <a:p>
            <a:pPr indent="0" lvl="0" marL="0" rtl="0" algn="just">
              <a:spcBef>
                <a:spcPts val="1600"/>
              </a:spcBef>
              <a:spcAft>
                <a:spcPts val="0"/>
              </a:spcAft>
              <a:buNone/>
            </a:pPr>
            <a:r>
              <a:rPr lang="it" sz="1400">
                <a:solidFill>
                  <a:srgbClr val="000000"/>
                </a:solidFill>
              </a:rPr>
              <a:t>Agent used to represent a Empty cell.</a:t>
            </a:r>
            <a:endParaRPr b="1" sz="1600" u="sng">
              <a:solidFill>
                <a:srgbClr val="000000"/>
              </a:solidFill>
            </a:endParaRPr>
          </a:p>
          <a:p>
            <a:pPr indent="0" lvl="0" marL="0" rtl="0" algn="just">
              <a:spcBef>
                <a:spcPts val="1600"/>
              </a:spcBef>
              <a:spcAft>
                <a:spcPts val="0"/>
              </a:spcAft>
              <a:buNone/>
            </a:pPr>
            <a:r>
              <a:rPr b="1" lang="it" sz="1600" u="sng">
                <a:solidFill>
                  <a:srgbClr val="000000"/>
                </a:solidFill>
              </a:rPr>
              <a:t>Implementation:</a:t>
            </a:r>
            <a:endParaRPr b="1" sz="1600" u="sng">
              <a:solidFill>
                <a:srgbClr val="000000"/>
              </a:solidFill>
            </a:endParaRPr>
          </a:p>
          <a:p>
            <a:pPr indent="0" lvl="0" marL="0" rtl="0" algn="l">
              <a:lnSpc>
                <a:spcPct val="100000"/>
              </a:lnSpc>
              <a:spcBef>
                <a:spcPts val="1600"/>
              </a:spcBef>
              <a:spcAft>
                <a:spcPts val="0"/>
              </a:spcAft>
              <a:buNone/>
            </a:pPr>
            <a:r>
              <a:rPr lang="it" sz="1400">
                <a:solidFill>
                  <a:srgbClr val="000000"/>
                </a:solidFill>
              </a:rPr>
              <a:t>Empty cell is a dummy agent simply implemented to simulate empty spaces and to allow cells to move around.</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101600" marR="101600" rtl="0" algn="just">
              <a:lnSpc>
                <a:spcPct val="100000"/>
              </a:lnSpc>
              <a:spcBef>
                <a:spcPts val="800"/>
              </a:spcBef>
              <a:spcAft>
                <a:spcPts val="0"/>
              </a:spcAft>
              <a:buNone/>
            </a:pPr>
            <a:r>
              <a:t/>
            </a:r>
            <a:endParaRPr sz="1400">
              <a:solidFill>
                <a:srgbClr val="202122"/>
              </a:solidFill>
              <a:highlight>
                <a:srgbClr val="FFFFFF"/>
              </a:highlight>
            </a:endParaRPr>
          </a:p>
          <a:p>
            <a:pPr indent="0" lvl="0" marL="0" rtl="0" algn="just">
              <a:spcBef>
                <a:spcPts val="800"/>
              </a:spcBef>
              <a:spcAft>
                <a:spcPts val="1600"/>
              </a:spcAft>
              <a:buNone/>
            </a:pPr>
            <a:r>
              <a:t/>
            </a:r>
            <a:endParaRPr b="1" sz="1600" u="sng">
              <a:solidFill>
                <a:srgbClr val="000000"/>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49"/>
          <p:cNvSpPr txBox="1"/>
          <p:nvPr>
            <p:ph idx="1" type="body"/>
          </p:nvPr>
        </p:nvSpPr>
        <p:spPr>
          <a:xfrm>
            <a:off x="311700" y="1229875"/>
            <a:ext cx="59076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it" sz="1400"/>
              <a:t>The environment wasn’t implemented as a Java Class but was represented only as 3 parameters that the user can choose:</a:t>
            </a:r>
            <a:endParaRPr sz="1400"/>
          </a:p>
          <a:p>
            <a:pPr indent="-317500" lvl="0" marL="457200" rtl="0" algn="just">
              <a:spcBef>
                <a:spcPts val="1600"/>
              </a:spcBef>
              <a:spcAft>
                <a:spcPts val="0"/>
              </a:spcAft>
              <a:buSzPts val="1400"/>
              <a:buChar char="●"/>
            </a:pPr>
            <a:r>
              <a:rPr b="1" lang="it" sz="1400"/>
              <a:t>BMI - </a:t>
            </a:r>
            <a:r>
              <a:rPr lang="it" sz="1400"/>
              <a:t>integer between 15 and 40. The number and percentage of initial Cells depend on this values </a:t>
            </a:r>
            <a:endParaRPr sz="1400"/>
          </a:p>
          <a:p>
            <a:pPr indent="-317500" lvl="0" marL="457200" rtl="0" algn="just">
              <a:spcBef>
                <a:spcPts val="1000"/>
              </a:spcBef>
              <a:spcAft>
                <a:spcPts val="0"/>
              </a:spcAft>
              <a:buSzPts val="1400"/>
              <a:buChar char="●"/>
            </a:pPr>
            <a:r>
              <a:rPr b="1" lang="it" sz="1400"/>
              <a:t>Blood Vessel - </a:t>
            </a:r>
            <a:r>
              <a:rPr lang="it" sz="1400"/>
              <a:t>represented as a set of Blood cells positioned in one of the possible orientations of the grid (north / south / west / east or front / back / up / down / left / right)</a:t>
            </a:r>
            <a:endParaRPr b="1" sz="1400"/>
          </a:p>
          <a:p>
            <a:pPr indent="-317500" lvl="0" marL="457200" rtl="0" algn="just">
              <a:spcBef>
                <a:spcPts val="1000"/>
              </a:spcBef>
              <a:spcAft>
                <a:spcPts val="0"/>
              </a:spcAft>
              <a:buSzPts val="1400"/>
              <a:buChar char="●"/>
            </a:pPr>
            <a:r>
              <a:rPr b="1" lang="it" sz="1400"/>
              <a:t>Lymph Node - </a:t>
            </a:r>
            <a:r>
              <a:rPr lang="it" sz="1400"/>
              <a:t>represented as a direction towards which some cells will move when active (</a:t>
            </a:r>
            <a:r>
              <a:rPr lang="it" sz="1400"/>
              <a:t>north / south / west / east or front / back / up / down / left / right</a:t>
            </a:r>
            <a:r>
              <a:rPr lang="it" sz="1400"/>
              <a:t>)</a:t>
            </a:r>
            <a:endParaRPr sz="1400"/>
          </a:p>
        </p:txBody>
      </p:sp>
      <p:sp>
        <p:nvSpPr>
          <p:cNvPr id="358" name="Google Shape;358;p4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Environment in Repast</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pic>
        <p:nvPicPr>
          <p:cNvPr id="363" name="Google Shape;363;p50"/>
          <p:cNvPicPr preferRelativeResize="0"/>
          <p:nvPr/>
        </p:nvPicPr>
        <p:blipFill>
          <a:blip r:embed="rId3">
            <a:alphaModFix/>
          </a:blip>
          <a:stretch>
            <a:fillRect/>
          </a:stretch>
        </p:blipFill>
        <p:spPr>
          <a:xfrm>
            <a:off x="5609075" y="2410237"/>
            <a:ext cx="1420350" cy="1565725"/>
          </a:xfrm>
          <a:prstGeom prst="rect">
            <a:avLst/>
          </a:prstGeom>
          <a:noFill/>
          <a:ln>
            <a:noFill/>
          </a:ln>
        </p:spPr>
      </p:pic>
      <p:sp>
        <p:nvSpPr>
          <p:cNvPr id="364" name="Google Shape;364;p50"/>
          <p:cNvSpPr txBox="1"/>
          <p:nvPr>
            <p:ph idx="1" type="body"/>
          </p:nvPr>
        </p:nvSpPr>
        <p:spPr>
          <a:xfrm>
            <a:off x="5528013" y="1957850"/>
            <a:ext cx="1632900" cy="269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it" sz="900">
                <a:solidFill>
                  <a:srgbClr val="000000"/>
                </a:solidFill>
              </a:rPr>
              <a:t>2D Grid</a:t>
            </a:r>
            <a:r>
              <a:rPr b="1" lang="it" sz="900">
                <a:solidFill>
                  <a:srgbClr val="000000"/>
                </a:solidFill>
              </a:rPr>
              <a:t>.</a:t>
            </a:r>
            <a:r>
              <a:rPr lang="it" sz="900">
                <a:solidFill>
                  <a:srgbClr val="000000"/>
                </a:solidFill>
              </a:rPr>
              <a:t> 2d representation of agents with simple circles</a:t>
            </a:r>
            <a:endParaRPr sz="900">
              <a:solidFill>
                <a:srgbClr val="000000"/>
              </a:solidFill>
            </a:endParaRPr>
          </a:p>
        </p:txBody>
      </p:sp>
      <p:sp>
        <p:nvSpPr>
          <p:cNvPr id="365" name="Google Shape;365;p50"/>
          <p:cNvSpPr txBox="1"/>
          <p:nvPr>
            <p:ph idx="1" type="body"/>
          </p:nvPr>
        </p:nvSpPr>
        <p:spPr>
          <a:xfrm>
            <a:off x="311700" y="1229875"/>
            <a:ext cx="49998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it" sz="1400">
                <a:solidFill>
                  <a:srgbClr val="000000"/>
                </a:solidFill>
              </a:rPr>
              <a:t>Grids are a mainstay of agent based simulation and they can be used to simulate spaces and to create highly structured relationships between agents.</a:t>
            </a:r>
            <a:endParaRPr sz="1400">
              <a:solidFill>
                <a:srgbClr val="000000"/>
              </a:solidFill>
            </a:endParaRPr>
          </a:p>
          <a:p>
            <a:pPr indent="0" lvl="0" marL="0" rtl="0" algn="just">
              <a:spcBef>
                <a:spcPts val="1600"/>
              </a:spcBef>
              <a:spcAft>
                <a:spcPts val="0"/>
              </a:spcAft>
              <a:buNone/>
            </a:pPr>
            <a:r>
              <a:rPr lang="it" sz="1400">
                <a:solidFill>
                  <a:srgbClr val="000000"/>
                </a:solidFill>
              </a:rPr>
              <a:t>Grids are a 1 or more dimensional data structure (n-dimensional matrix) that is divided up into a number of cells. These cells can be referenced by their integer coordinates.</a:t>
            </a:r>
            <a:endParaRPr sz="1400">
              <a:solidFill>
                <a:srgbClr val="000000"/>
              </a:solidFill>
            </a:endParaRPr>
          </a:p>
          <a:p>
            <a:pPr indent="0" lvl="0" marL="0" rtl="0" algn="just">
              <a:spcBef>
                <a:spcPts val="1600"/>
              </a:spcBef>
              <a:spcAft>
                <a:spcPts val="1600"/>
              </a:spcAft>
              <a:buNone/>
            </a:pPr>
            <a:r>
              <a:rPr lang="it" sz="1400">
                <a:solidFill>
                  <a:srgbClr val="000000"/>
                </a:solidFill>
              </a:rPr>
              <a:t>In our project we implemented both a 2-dimensional and a 3-dimensional grid in which the agents can move and interact with each other.</a:t>
            </a:r>
            <a:endParaRPr sz="1400">
              <a:solidFill>
                <a:srgbClr val="000000"/>
              </a:solidFill>
            </a:endParaRPr>
          </a:p>
        </p:txBody>
      </p:sp>
      <p:sp>
        <p:nvSpPr>
          <p:cNvPr id="366" name="Google Shape;366;p5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Environment - Grid 2D vs 3D </a:t>
            </a:r>
            <a:endParaRPr/>
          </a:p>
        </p:txBody>
      </p:sp>
      <p:pic>
        <p:nvPicPr>
          <p:cNvPr id="367" name="Google Shape;367;p50"/>
          <p:cNvPicPr preferRelativeResize="0"/>
          <p:nvPr/>
        </p:nvPicPr>
        <p:blipFill>
          <a:blip r:embed="rId4">
            <a:alphaModFix/>
          </a:blip>
          <a:stretch>
            <a:fillRect/>
          </a:stretch>
        </p:blipFill>
        <p:spPr>
          <a:xfrm>
            <a:off x="7486562" y="446364"/>
            <a:ext cx="1470775" cy="1460224"/>
          </a:xfrm>
          <a:prstGeom prst="rect">
            <a:avLst/>
          </a:prstGeom>
          <a:noFill/>
          <a:ln>
            <a:noFill/>
          </a:ln>
        </p:spPr>
      </p:pic>
      <p:pic>
        <p:nvPicPr>
          <p:cNvPr id="368" name="Google Shape;368;p50"/>
          <p:cNvPicPr preferRelativeResize="0"/>
          <p:nvPr/>
        </p:nvPicPr>
        <p:blipFill>
          <a:blip r:embed="rId5">
            <a:alphaModFix/>
          </a:blip>
          <a:stretch>
            <a:fillRect/>
          </a:stretch>
        </p:blipFill>
        <p:spPr>
          <a:xfrm>
            <a:off x="5609076" y="446363"/>
            <a:ext cx="1470775" cy="1460250"/>
          </a:xfrm>
          <a:prstGeom prst="rect">
            <a:avLst/>
          </a:prstGeom>
          <a:noFill/>
          <a:ln>
            <a:noFill/>
          </a:ln>
        </p:spPr>
      </p:pic>
      <p:sp>
        <p:nvSpPr>
          <p:cNvPr id="369" name="Google Shape;369;p50"/>
          <p:cNvSpPr txBox="1"/>
          <p:nvPr>
            <p:ph idx="1" type="body"/>
          </p:nvPr>
        </p:nvSpPr>
        <p:spPr>
          <a:xfrm>
            <a:off x="7405477" y="1957850"/>
            <a:ext cx="1632900" cy="269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it" sz="900">
                <a:solidFill>
                  <a:srgbClr val="000000"/>
                </a:solidFill>
              </a:rPr>
              <a:t>2D Grid.</a:t>
            </a:r>
            <a:r>
              <a:rPr lang="it" sz="900">
                <a:solidFill>
                  <a:srgbClr val="000000"/>
                </a:solidFill>
              </a:rPr>
              <a:t> 2d representation of agents with images</a:t>
            </a:r>
            <a:endParaRPr sz="900">
              <a:solidFill>
                <a:srgbClr val="000000"/>
              </a:solidFill>
            </a:endParaRPr>
          </a:p>
        </p:txBody>
      </p:sp>
      <p:sp>
        <p:nvSpPr>
          <p:cNvPr id="370" name="Google Shape;370;p50"/>
          <p:cNvSpPr txBox="1"/>
          <p:nvPr>
            <p:ph idx="1" type="body"/>
          </p:nvPr>
        </p:nvSpPr>
        <p:spPr>
          <a:xfrm>
            <a:off x="7079850" y="3058538"/>
            <a:ext cx="1551300" cy="269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it" sz="900">
                <a:solidFill>
                  <a:srgbClr val="000000"/>
                </a:solidFill>
              </a:rPr>
              <a:t>3</a:t>
            </a:r>
            <a:r>
              <a:rPr b="1" lang="it" sz="900">
                <a:solidFill>
                  <a:srgbClr val="000000"/>
                </a:solidFill>
              </a:rPr>
              <a:t>D Grid.</a:t>
            </a:r>
            <a:r>
              <a:rPr lang="it" sz="900">
                <a:solidFill>
                  <a:srgbClr val="000000"/>
                </a:solidFill>
              </a:rPr>
              <a:t> 3d representation of agents with spheres</a:t>
            </a:r>
            <a:endParaRPr sz="900">
              <a:solidFill>
                <a:srgbClr val="000000"/>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51"/>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it" sz="1400"/>
              <a:t>Only one agent in each cell</a:t>
            </a:r>
            <a:endParaRPr sz="1400"/>
          </a:p>
          <a:p>
            <a:pPr indent="-317500" lvl="0" marL="457200" rtl="0" algn="l">
              <a:spcBef>
                <a:spcPts val="1000"/>
              </a:spcBef>
              <a:spcAft>
                <a:spcPts val="0"/>
              </a:spcAft>
              <a:buSzPts val="1400"/>
              <a:buChar char="●"/>
            </a:pPr>
            <a:r>
              <a:rPr lang="it" sz="1400"/>
              <a:t>Random positioning</a:t>
            </a:r>
            <a:endParaRPr sz="1400"/>
          </a:p>
          <a:p>
            <a:pPr indent="-317500" lvl="0" marL="457200" rtl="0" algn="l">
              <a:spcBef>
                <a:spcPts val="1000"/>
              </a:spcBef>
              <a:spcAft>
                <a:spcPts val="0"/>
              </a:spcAft>
              <a:buSzPts val="1400"/>
              <a:buChar char="●"/>
            </a:pPr>
            <a:r>
              <a:rPr lang="it" sz="1400"/>
              <a:t>An agent cannot go outside the grid</a:t>
            </a:r>
            <a:endParaRPr sz="1400"/>
          </a:p>
          <a:p>
            <a:pPr indent="-317500" lvl="0" marL="457200" rtl="0" algn="l">
              <a:spcBef>
                <a:spcPts val="1000"/>
              </a:spcBef>
              <a:spcAft>
                <a:spcPts val="0"/>
              </a:spcAft>
              <a:buSzPts val="1400"/>
              <a:buChar char="●"/>
            </a:pPr>
            <a:r>
              <a:rPr lang="it" sz="1400"/>
              <a:t>Number of immune cells can’t be more than 10% of the grid’s size at tick 0</a:t>
            </a:r>
            <a:endParaRPr sz="1400"/>
          </a:p>
          <a:p>
            <a:pPr indent="-317500" lvl="0" marL="457200" rtl="0" algn="l">
              <a:spcBef>
                <a:spcPts val="1000"/>
              </a:spcBef>
              <a:spcAft>
                <a:spcPts val="0"/>
              </a:spcAft>
              <a:buSzPts val="1400"/>
              <a:buChar char="●"/>
            </a:pPr>
            <a:r>
              <a:rPr lang="it" sz="1400"/>
              <a:t>Number of each immune cell depends on BMI or on </a:t>
            </a:r>
            <a:r>
              <a:rPr lang="it" sz="1400"/>
              <a:t>cd4/cd8 ratio</a:t>
            </a:r>
            <a:endParaRPr sz="1400"/>
          </a:p>
          <a:p>
            <a:pPr indent="-317500" lvl="0" marL="457200" rtl="0" algn="l">
              <a:spcBef>
                <a:spcPts val="1000"/>
              </a:spcBef>
              <a:spcAft>
                <a:spcPts val="0"/>
              </a:spcAft>
              <a:buSzPts val="1400"/>
              <a:buChar char="●"/>
            </a:pPr>
            <a:r>
              <a:rPr lang="it" sz="1400"/>
              <a:t>Renal cell carcinomas occupy 2% of the grid’s size</a:t>
            </a:r>
            <a:endParaRPr sz="1400"/>
          </a:p>
          <a:p>
            <a:pPr indent="-317500" lvl="0" marL="457200" rtl="0" algn="l">
              <a:spcBef>
                <a:spcPts val="1000"/>
              </a:spcBef>
              <a:spcAft>
                <a:spcPts val="1000"/>
              </a:spcAft>
              <a:buSzPts val="1400"/>
              <a:buChar char="●"/>
            </a:pPr>
            <a:r>
              <a:rPr lang="it" sz="1400"/>
              <a:t>NK and CD8 kill probability are internally set and don’t change</a:t>
            </a:r>
            <a:endParaRPr sz="1400"/>
          </a:p>
        </p:txBody>
      </p:sp>
      <p:sp>
        <p:nvSpPr>
          <p:cNvPr id="376" name="Google Shape;376;p5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Agents</a:t>
            </a:r>
            <a:r>
              <a:rPr lang="it"/>
              <a:t> - Main features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Why Repast?</a:t>
            </a:r>
            <a:endParaRPr/>
          </a:p>
        </p:txBody>
      </p:sp>
      <p:sp>
        <p:nvSpPr>
          <p:cNvPr id="108" name="Google Shape;108;p16"/>
          <p:cNvSpPr txBox="1"/>
          <p:nvPr>
            <p:ph idx="1" type="body"/>
          </p:nvPr>
        </p:nvSpPr>
        <p:spPr>
          <a:xfrm>
            <a:off x="311700" y="1229875"/>
            <a:ext cx="5690400" cy="33390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SzPts val="1400"/>
              <a:buChar char="❖"/>
            </a:pPr>
            <a:r>
              <a:rPr lang="it" sz="1400">
                <a:solidFill>
                  <a:srgbClr val="242729"/>
                </a:solidFill>
                <a:highlight>
                  <a:srgbClr val="FFFFFF"/>
                </a:highlight>
              </a:rPr>
              <a:t>First Game of Life implementation in Netlogo (user-friendly platform but not so useful as complexity increases)</a:t>
            </a:r>
            <a:endParaRPr sz="1400">
              <a:solidFill>
                <a:srgbClr val="242729"/>
              </a:solidFill>
              <a:highlight>
                <a:srgbClr val="FFFFFF"/>
              </a:highlight>
            </a:endParaRPr>
          </a:p>
          <a:p>
            <a:pPr indent="-317500" lvl="0" marL="457200" rtl="0" algn="l">
              <a:lnSpc>
                <a:spcPct val="150000"/>
              </a:lnSpc>
              <a:spcBef>
                <a:spcPts val="1000"/>
              </a:spcBef>
              <a:spcAft>
                <a:spcPts val="0"/>
              </a:spcAft>
              <a:buSzPts val="1400"/>
              <a:buChar char="❖"/>
            </a:pPr>
            <a:r>
              <a:rPr lang="it" sz="1400">
                <a:solidFill>
                  <a:srgbClr val="242729"/>
                </a:solidFill>
                <a:highlight>
                  <a:srgbClr val="FFFFFF"/>
                </a:highlight>
              </a:rPr>
              <a:t>Repast Symphony:</a:t>
            </a:r>
            <a:endParaRPr sz="1400">
              <a:solidFill>
                <a:srgbClr val="242729"/>
              </a:solidFill>
              <a:highlight>
                <a:srgbClr val="FFFFFF"/>
              </a:highlight>
            </a:endParaRPr>
          </a:p>
          <a:p>
            <a:pPr indent="-317500" lvl="1" marL="914400" rtl="0" algn="l">
              <a:lnSpc>
                <a:spcPct val="150000"/>
              </a:lnSpc>
              <a:spcBef>
                <a:spcPts val="0"/>
              </a:spcBef>
              <a:spcAft>
                <a:spcPts val="0"/>
              </a:spcAft>
              <a:buClr>
                <a:srgbClr val="242729"/>
              </a:buClr>
              <a:buSzPts val="1400"/>
              <a:buChar char="➢"/>
            </a:pPr>
            <a:r>
              <a:rPr lang="it">
                <a:solidFill>
                  <a:srgbClr val="242729"/>
                </a:solidFill>
                <a:highlight>
                  <a:srgbClr val="FFFFFF"/>
                </a:highlight>
              </a:rPr>
              <a:t>Well documented</a:t>
            </a:r>
            <a:endParaRPr sz="1400">
              <a:solidFill>
                <a:srgbClr val="242729"/>
              </a:solidFill>
              <a:highlight>
                <a:srgbClr val="FFFFFF"/>
              </a:highlight>
            </a:endParaRPr>
          </a:p>
          <a:p>
            <a:pPr indent="-317500" lvl="1" marL="914400" rtl="0" algn="l">
              <a:lnSpc>
                <a:spcPct val="150000"/>
              </a:lnSpc>
              <a:spcBef>
                <a:spcPts val="0"/>
              </a:spcBef>
              <a:spcAft>
                <a:spcPts val="0"/>
              </a:spcAft>
              <a:buSzPts val="1400"/>
              <a:buChar char="➢"/>
            </a:pPr>
            <a:r>
              <a:rPr lang="it">
                <a:solidFill>
                  <a:srgbClr val="242729"/>
                </a:solidFill>
                <a:highlight>
                  <a:srgbClr val="FFFFFF"/>
                </a:highlight>
              </a:rPr>
              <a:t>More flexibility</a:t>
            </a:r>
            <a:endParaRPr>
              <a:solidFill>
                <a:srgbClr val="242729"/>
              </a:solidFill>
              <a:highlight>
                <a:srgbClr val="FFFFFF"/>
              </a:highlight>
            </a:endParaRPr>
          </a:p>
          <a:p>
            <a:pPr indent="-317500" lvl="1" marL="914400" rtl="0" algn="l">
              <a:lnSpc>
                <a:spcPct val="150000"/>
              </a:lnSpc>
              <a:spcBef>
                <a:spcPts val="0"/>
              </a:spcBef>
              <a:spcAft>
                <a:spcPts val="0"/>
              </a:spcAft>
              <a:buSzPts val="1400"/>
              <a:buChar char="➢"/>
            </a:pPr>
            <a:r>
              <a:rPr lang="it">
                <a:solidFill>
                  <a:srgbClr val="242729"/>
                </a:solidFill>
                <a:highlight>
                  <a:srgbClr val="FFFFFF"/>
                </a:highlight>
              </a:rPr>
              <a:t>A</a:t>
            </a:r>
            <a:r>
              <a:rPr lang="it" sz="1400">
                <a:solidFill>
                  <a:srgbClr val="242729"/>
                </a:solidFill>
                <a:highlight>
                  <a:srgbClr val="FFFFFF"/>
                </a:highlight>
              </a:rPr>
              <a:t>ccess to the whole range of Java libraries</a:t>
            </a:r>
            <a:endParaRPr sz="1400"/>
          </a:p>
          <a:p>
            <a:pPr indent="0" lvl="0" marL="0" rtl="0" algn="l">
              <a:lnSpc>
                <a:spcPct val="150000"/>
              </a:lnSpc>
              <a:spcBef>
                <a:spcPts val="1600"/>
              </a:spcBef>
              <a:spcAft>
                <a:spcPts val="0"/>
              </a:spcAft>
              <a:buNone/>
            </a:pPr>
            <a:r>
              <a:t/>
            </a:r>
            <a:endParaRPr sz="1400"/>
          </a:p>
          <a:p>
            <a:pPr indent="0" lvl="0" marL="457200" rtl="0" algn="l">
              <a:lnSpc>
                <a:spcPct val="150000"/>
              </a:lnSpc>
              <a:spcBef>
                <a:spcPts val="1600"/>
              </a:spcBef>
              <a:spcAft>
                <a:spcPts val="1600"/>
              </a:spcAft>
              <a:buNone/>
            </a:pPr>
            <a:r>
              <a:t/>
            </a:r>
            <a:endParaRPr sz="140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52"/>
          <p:cNvSpPr txBox="1"/>
          <p:nvPr>
            <p:ph idx="1" type="body"/>
          </p:nvPr>
        </p:nvSpPr>
        <p:spPr>
          <a:xfrm>
            <a:off x="311700" y="1229875"/>
            <a:ext cx="5865600" cy="33390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SzPts val="1400"/>
              <a:buChar char="●"/>
            </a:pPr>
            <a:r>
              <a:rPr i="1" lang="it" sz="1400"/>
              <a:t>@ScheduledMethod</a:t>
            </a:r>
            <a:r>
              <a:rPr lang="it" sz="1400"/>
              <a:t> annotation to manage the priority of each action</a:t>
            </a:r>
            <a:endParaRPr sz="1400"/>
          </a:p>
          <a:p>
            <a:pPr indent="-317500" lvl="0" marL="457200" rtl="0" algn="just">
              <a:spcBef>
                <a:spcPts val="1000"/>
              </a:spcBef>
              <a:spcAft>
                <a:spcPts val="0"/>
              </a:spcAft>
              <a:buSzPts val="1400"/>
              <a:buChar char="●"/>
            </a:pPr>
            <a:r>
              <a:rPr lang="it" sz="1400"/>
              <a:t>Interaction between agents and effects range have been implemented in one of these three ways:</a:t>
            </a:r>
            <a:endParaRPr sz="1400"/>
          </a:p>
          <a:p>
            <a:pPr indent="-317500" lvl="1" marL="914400" rtl="0" algn="just">
              <a:spcBef>
                <a:spcPts val="0"/>
              </a:spcBef>
              <a:spcAft>
                <a:spcPts val="0"/>
              </a:spcAft>
              <a:buSzPts val="1400"/>
              <a:buChar char="○"/>
            </a:pPr>
            <a:r>
              <a:rPr lang="it" u="sng"/>
              <a:t>neighborhood</a:t>
            </a:r>
            <a:r>
              <a:rPr lang="it"/>
              <a:t> - an agent or an effect may influence only the nearby cells (Moore)</a:t>
            </a:r>
            <a:endParaRPr/>
          </a:p>
          <a:p>
            <a:pPr indent="-317500" lvl="1" marL="914400" rtl="0" algn="just">
              <a:spcBef>
                <a:spcPts val="0"/>
              </a:spcBef>
              <a:spcAft>
                <a:spcPts val="0"/>
              </a:spcAft>
              <a:buSzPts val="1400"/>
              <a:buChar char="○"/>
            </a:pPr>
            <a:r>
              <a:rPr lang="it" u="sng"/>
              <a:t>radius</a:t>
            </a:r>
            <a:r>
              <a:rPr lang="it"/>
              <a:t> - an agent or an effect may influence only the cells within a certain radius</a:t>
            </a:r>
            <a:endParaRPr/>
          </a:p>
          <a:p>
            <a:pPr indent="-317500" lvl="1" marL="914400" rtl="0" algn="just">
              <a:spcBef>
                <a:spcPts val="0"/>
              </a:spcBef>
              <a:spcAft>
                <a:spcPts val="0"/>
              </a:spcAft>
              <a:buSzPts val="1400"/>
              <a:buChar char="○"/>
            </a:pPr>
            <a:r>
              <a:rPr lang="it" u="sng"/>
              <a:t>grid</a:t>
            </a:r>
            <a:r>
              <a:rPr lang="it"/>
              <a:t> - an agent or an effect may depend on or influence the whole grid (e.g. spawn new cells, move towards the nearest tumor, etc…)</a:t>
            </a:r>
            <a:endParaRPr sz="1400"/>
          </a:p>
          <a:p>
            <a:pPr indent="-317500" lvl="0" marL="457200" rtl="0" algn="just">
              <a:spcBef>
                <a:spcPts val="1000"/>
              </a:spcBef>
              <a:spcAft>
                <a:spcPts val="0"/>
              </a:spcAft>
              <a:buSzPts val="1400"/>
              <a:buChar char="●"/>
            </a:pPr>
            <a:r>
              <a:rPr lang="it" sz="1400"/>
              <a:t>Most actions and effects happen with a certain probability</a:t>
            </a:r>
            <a:endParaRPr sz="1400"/>
          </a:p>
          <a:p>
            <a:pPr indent="0" lvl="0" marL="457200" rtl="0" algn="just">
              <a:spcBef>
                <a:spcPts val="1000"/>
              </a:spcBef>
              <a:spcAft>
                <a:spcPts val="1600"/>
              </a:spcAft>
              <a:buNone/>
            </a:pPr>
            <a:r>
              <a:t/>
            </a:r>
            <a:endParaRPr sz="1400"/>
          </a:p>
        </p:txBody>
      </p:sp>
      <p:sp>
        <p:nvSpPr>
          <p:cNvPr id="382" name="Google Shape;382;p5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Agents</a:t>
            </a:r>
            <a:r>
              <a:rPr lang="it"/>
              <a:t>’</a:t>
            </a:r>
            <a:r>
              <a:rPr lang="it"/>
              <a:t> Behaviour and Effects</a:t>
            </a:r>
            <a:endParaRPr/>
          </a:p>
        </p:txBody>
      </p:sp>
      <p:pic>
        <p:nvPicPr>
          <p:cNvPr id="383" name="Google Shape;383;p52"/>
          <p:cNvPicPr preferRelativeResize="0"/>
          <p:nvPr/>
        </p:nvPicPr>
        <p:blipFill>
          <a:blip r:embed="rId3">
            <a:alphaModFix/>
          </a:blip>
          <a:stretch>
            <a:fillRect/>
          </a:stretch>
        </p:blipFill>
        <p:spPr>
          <a:xfrm>
            <a:off x="6319850" y="602400"/>
            <a:ext cx="2681600" cy="938975"/>
          </a:xfrm>
          <a:prstGeom prst="rect">
            <a:avLst/>
          </a:prstGeom>
          <a:noFill/>
          <a:ln>
            <a:noFill/>
          </a:ln>
        </p:spPr>
      </p:pic>
      <p:pic>
        <p:nvPicPr>
          <p:cNvPr id="384" name="Google Shape;384;p52"/>
          <p:cNvPicPr preferRelativeResize="0"/>
          <p:nvPr/>
        </p:nvPicPr>
        <p:blipFill>
          <a:blip r:embed="rId4">
            <a:alphaModFix/>
          </a:blip>
          <a:stretch>
            <a:fillRect/>
          </a:stretch>
        </p:blipFill>
        <p:spPr>
          <a:xfrm>
            <a:off x="6329700" y="1961500"/>
            <a:ext cx="2661900" cy="1724911"/>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53"/>
          <p:cNvSpPr txBox="1"/>
          <p:nvPr>
            <p:ph idx="1" type="body"/>
          </p:nvPr>
        </p:nvSpPr>
        <p:spPr>
          <a:xfrm>
            <a:off x="311700" y="1229875"/>
            <a:ext cx="6134400" cy="33390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SzPts val="1400"/>
              <a:buChar char="●"/>
            </a:pPr>
            <a:r>
              <a:rPr b="1" lang="it" sz="1400"/>
              <a:t>Styles and Displays</a:t>
            </a:r>
            <a:r>
              <a:rPr lang="it" sz="1400"/>
              <a:t>: different styling and displaying options for agent visualization:</a:t>
            </a:r>
            <a:endParaRPr sz="1400"/>
          </a:p>
          <a:p>
            <a:pPr indent="-317500" lvl="1" marL="914400" rtl="0" algn="just">
              <a:spcBef>
                <a:spcPts val="1000"/>
              </a:spcBef>
              <a:spcAft>
                <a:spcPts val="0"/>
              </a:spcAft>
              <a:buSzPts val="1400"/>
              <a:buChar char="○"/>
            </a:pPr>
            <a:r>
              <a:rPr lang="it"/>
              <a:t>2D display with cells represented as circles - XML stylesheets</a:t>
            </a:r>
            <a:endParaRPr/>
          </a:p>
          <a:p>
            <a:pPr indent="-317500" lvl="1" marL="914400" rtl="0" algn="just">
              <a:spcBef>
                <a:spcPts val="1000"/>
              </a:spcBef>
              <a:spcAft>
                <a:spcPts val="0"/>
              </a:spcAft>
              <a:buSzPts val="1400"/>
              <a:buChar char="○"/>
            </a:pPr>
            <a:r>
              <a:rPr lang="it"/>
              <a:t>2D display with an image for each cell type - a style Class for each cell</a:t>
            </a:r>
            <a:endParaRPr/>
          </a:p>
          <a:p>
            <a:pPr indent="-317500" lvl="1" marL="914400" rtl="0" algn="just">
              <a:spcBef>
                <a:spcPts val="1000"/>
              </a:spcBef>
              <a:spcAft>
                <a:spcPts val="0"/>
              </a:spcAft>
              <a:buSzPts val="1400"/>
              <a:buChar char="○"/>
            </a:pPr>
            <a:r>
              <a:rPr lang="it"/>
              <a:t>3D display with cells represented as sphere - a single Class to manage all the colors</a:t>
            </a:r>
            <a:endParaRPr/>
          </a:p>
          <a:p>
            <a:pPr indent="-317500" lvl="0" marL="457200" rtl="0" algn="just">
              <a:spcBef>
                <a:spcPts val="1000"/>
              </a:spcBef>
              <a:spcAft>
                <a:spcPts val="1000"/>
              </a:spcAft>
              <a:buSzPts val="1400"/>
              <a:buChar char="●"/>
            </a:pPr>
            <a:r>
              <a:rPr b="1" lang="it" sz="1400"/>
              <a:t>Scenario</a:t>
            </a:r>
            <a:r>
              <a:rPr lang="it" sz="1400"/>
              <a:t>: ObesityParadox.rs and ObesityParadox3D.rs folders with all the configuration files needed for the context, displays, dataset loaders, parameters initialization and so on</a:t>
            </a:r>
            <a:endParaRPr/>
          </a:p>
        </p:txBody>
      </p:sp>
      <p:sp>
        <p:nvSpPr>
          <p:cNvPr id="390" name="Google Shape;390;p53"/>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Repast settings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54"/>
          <p:cNvSpPr txBox="1"/>
          <p:nvPr>
            <p:ph idx="1" type="body"/>
          </p:nvPr>
        </p:nvSpPr>
        <p:spPr>
          <a:xfrm>
            <a:off x="311700" y="1229875"/>
            <a:ext cx="5409000" cy="33390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SzPts val="1400"/>
              <a:buChar char="●"/>
            </a:pPr>
            <a:r>
              <a:rPr b="1" lang="it" sz="1400"/>
              <a:t>Chart</a:t>
            </a:r>
            <a:r>
              <a:rPr lang="it" sz="1400"/>
              <a:t>: other than visualization styles and displays, Repast Simphony allows for the creation of Time Series Chart and more. In this case we created only one chart containing all the cells in the grid at each tick, to better see how the environment evolves, but the possibilities are endless</a:t>
            </a:r>
            <a:endParaRPr sz="1400"/>
          </a:p>
          <a:p>
            <a:pPr indent="-317500" lvl="0" marL="457200" rtl="0" algn="just">
              <a:spcBef>
                <a:spcPts val="1000"/>
              </a:spcBef>
              <a:spcAft>
                <a:spcPts val="0"/>
              </a:spcAft>
              <a:buSzPts val="1400"/>
              <a:buChar char="●"/>
            </a:pPr>
            <a:r>
              <a:rPr b="1" lang="it" sz="1400"/>
              <a:t>Data Set</a:t>
            </a:r>
            <a:r>
              <a:rPr lang="it" sz="1400"/>
              <a:t>: is the model data in memory, whose content is, however, not in a human-readable format and gets deleted when Repast is closed. To avoid that, we can send the Data Set content to a Text Sink</a:t>
            </a:r>
            <a:endParaRPr sz="1400"/>
          </a:p>
          <a:p>
            <a:pPr indent="-317500" lvl="0" marL="457200" rtl="0" algn="just">
              <a:spcBef>
                <a:spcPts val="1000"/>
              </a:spcBef>
              <a:spcAft>
                <a:spcPts val="1000"/>
              </a:spcAft>
              <a:buSzPts val="1400"/>
              <a:buChar char="●"/>
            </a:pPr>
            <a:r>
              <a:rPr b="1" lang="it" sz="1400"/>
              <a:t>Text Sink</a:t>
            </a:r>
            <a:r>
              <a:rPr lang="it" sz="1400"/>
              <a:t>: is used to send </a:t>
            </a:r>
            <a:r>
              <a:rPr lang="it" sz="1400"/>
              <a:t>data to either the Eclipse program console or to an output file; </a:t>
            </a:r>
            <a:r>
              <a:rPr lang="it" sz="1400"/>
              <a:t>since we wanted to have the model available for later analysis, we dumped the model via a File Sink, that is used to write data to a file</a:t>
            </a:r>
            <a:endParaRPr sz="1400"/>
          </a:p>
        </p:txBody>
      </p:sp>
      <p:sp>
        <p:nvSpPr>
          <p:cNvPr id="396" name="Google Shape;396;p5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Model and visualization</a:t>
            </a:r>
            <a:endParaRPr/>
          </a:p>
        </p:txBody>
      </p:sp>
      <p:pic>
        <p:nvPicPr>
          <p:cNvPr id="397" name="Google Shape;397;p54"/>
          <p:cNvPicPr preferRelativeResize="0"/>
          <p:nvPr/>
        </p:nvPicPr>
        <p:blipFill>
          <a:blip r:embed="rId3">
            <a:alphaModFix/>
          </a:blip>
          <a:stretch>
            <a:fillRect/>
          </a:stretch>
        </p:blipFill>
        <p:spPr>
          <a:xfrm>
            <a:off x="5892025" y="224975"/>
            <a:ext cx="2885999" cy="1698850"/>
          </a:xfrm>
          <a:prstGeom prst="rect">
            <a:avLst/>
          </a:prstGeom>
          <a:noFill/>
          <a:ln>
            <a:noFill/>
          </a:ln>
        </p:spPr>
      </p:pic>
      <p:pic>
        <p:nvPicPr>
          <p:cNvPr id="398" name="Google Shape;398;p54"/>
          <p:cNvPicPr preferRelativeResize="0"/>
          <p:nvPr/>
        </p:nvPicPr>
        <p:blipFill>
          <a:blip r:embed="rId4">
            <a:alphaModFix/>
          </a:blip>
          <a:stretch>
            <a:fillRect/>
          </a:stretch>
        </p:blipFill>
        <p:spPr>
          <a:xfrm>
            <a:off x="5976613" y="2324813"/>
            <a:ext cx="2716826" cy="1237925"/>
          </a:xfrm>
          <a:prstGeom prst="rect">
            <a:avLst/>
          </a:prstGeom>
          <a:noFill/>
          <a:ln>
            <a:noFill/>
          </a:ln>
        </p:spPr>
      </p:pic>
      <p:sp>
        <p:nvSpPr>
          <p:cNvPr id="399" name="Google Shape;399;p54"/>
          <p:cNvSpPr txBox="1"/>
          <p:nvPr>
            <p:ph idx="1" type="body"/>
          </p:nvPr>
        </p:nvSpPr>
        <p:spPr>
          <a:xfrm>
            <a:off x="6559375" y="3481250"/>
            <a:ext cx="1781100" cy="269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it" sz="900">
                <a:solidFill>
                  <a:srgbClr val="000000"/>
                </a:solidFill>
              </a:rPr>
              <a:t>File Sink. </a:t>
            </a:r>
            <a:r>
              <a:rPr lang="it" sz="900">
                <a:solidFill>
                  <a:srgbClr val="000000"/>
                </a:solidFill>
              </a:rPr>
              <a:t>The model output as a CSV file</a:t>
            </a:r>
            <a:endParaRPr sz="900">
              <a:solidFill>
                <a:srgbClr val="000000"/>
              </a:solidFill>
            </a:endParaRPr>
          </a:p>
        </p:txBody>
      </p:sp>
      <p:sp>
        <p:nvSpPr>
          <p:cNvPr id="400" name="Google Shape;400;p54"/>
          <p:cNvSpPr txBox="1"/>
          <p:nvPr>
            <p:ph idx="1" type="body"/>
          </p:nvPr>
        </p:nvSpPr>
        <p:spPr>
          <a:xfrm>
            <a:off x="6559375" y="1812825"/>
            <a:ext cx="2003700" cy="269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it" sz="900">
                <a:solidFill>
                  <a:srgbClr val="000000"/>
                </a:solidFill>
              </a:rPr>
              <a:t>Time Series Chart</a:t>
            </a:r>
            <a:r>
              <a:rPr b="1" lang="it" sz="900">
                <a:solidFill>
                  <a:srgbClr val="000000"/>
                </a:solidFill>
              </a:rPr>
              <a:t>.</a:t>
            </a:r>
            <a:r>
              <a:rPr lang="it" sz="900">
                <a:solidFill>
                  <a:srgbClr val="000000"/>
                </a:solidFill>
              </a:rPr>
              <a:t> A chart showing the evolution of the system</a:t>
            </a:r>
            <a:endParaRPr sz="900">
              <a:solidFill>
                <a:srgbClr val="000000"/>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55"/>
          <p:cNvSpPr txBox="1"/>
          <p:nvPr>
            <p:ph idx="1" type="body"/>
          </p:nvPr>
        </p:nvSpPr>
        <p:spPr>
          <a:xfrm>
            <a:off x="311700" y="1229875"/>
            <a:ext cx="6201000" cy="33390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SzPts val="1400"/>
              <a:buChar char="●"/>
            </a:pPr>
            <a:r>
              <a:rPr b="1" lang="it" sz="1400"/>
              <a:t>Parameters</a:t>
            </a:r>
            <a:r>
              <a:rPr lang="it" sz="1400"/>
              <a:t>: XML file used to configure other parameters:</a:t>
            </a:r>
            <a:endParaRPr sz="1400"/>
          </a:p>
          <a:p>
            <a:pPr indent="-317500" lvl="1" marL="914400" rtl="0" algn="just">
              <a:spcBef>
                <a:spcPts val="0"/>
              </a:spcBef>
              <a:spcAft>
                <a:spcPts val="0"/>
              </a:spcAft>
              <a:buSzPts val="1400"/>
              <a:buChar char="○"/>
            </a:pPr>
            <a:r>
              <a:rPr lang="it"/>
              <a:t>Width, Height (and Depth) of the grid</a:t>
            </a:r>
            <a:endParaRPr/>
          </a:p>
          <a:p>
            <a:pPr indent="-317500" lvl="1" marL="914400" rtl="0" algn="just">
              <a:spcBef>
                <a:spcPts val="1000"/>
              </a:spcBef>
              <a:spcAft>
                <a:spcPts val="0"/>
              </a:spcAft>
              <a:buSzPts val="1400"/>
              <a:buChar char="○"/>
            </a:pPr>
            <a:r>
              <a:rPr lang="it"/>
              <a:t>T</a:t>
            </a:r>
            <a:r>
              <a:rPr lang="it" sz="1400"/>
              <a:t>umor mutation percentage, reproduction time and factor, percentage of disabling TCells</a:t>
            </a:r>
            <a:endParaRPr sz="1400"/>
          </a:p>
          <a:p>
            <a:pPr indent="-317500" lvl="1" marL="914400" rtl="0" algn="just">
              <a:spcBef>
                <a:spcPts val="1000"/>
              </a:spcBef>
              <a:spcAft>
                <a:spcPts val="0"/>
              </a:spcAft>
              <a:buSzPts val="1400"/>
              <a:buChar char="○"/>
            </a:pPr>
            <a:r>
              <a:rPr lang="it"/>
              <a:t>I</a:t>
            </a:r>
            <a:r>
              <a:rPr lang="it" sz="1400"/>
              <a:t>mmune cell growth percentage</a:t>
            </a:r>
            <a:endParaRPr sz="1400"/>
          </a:p>
          <a:p>
            <a:pPr indent="-317500" lvl="0" marL="457200" rtl="0" algn="just">
              <a:spcBef>
                <a:spcPts val="1000"/>
              </a:spcBef>
              <a:spcAft>
                <a:spcPts val="0"/>
              </a:spcAft>
              <a:buSzPts val="1400"/>
              <a:buChar char="●"/>
            </a:pPr>
            <a:r>
              <a:rPr b="1" lang="it" sz="1400"/>
              <a:t>Batch Parameters</a:t>
            </a:r>
            <a:r>
              <a:rPr lang="it" sz="1400"/>
              <a:t>: also configured through an XML file. They have the same names of the parameters, but the values may be different or even range from a starting value to an ending value with a user defined step increment. The numbers of runs can also be defined here</a:t>
            </a:r>
            <a:endParaRPr sz="1400"/>
          </a:p>
          <a:p>
            <a:pPr indent="-317500" lvl="0" marL="457200" rtl="0" algn="just">
              <a:spcBef>
                <a:spcPts val="0"/>
              </a:spcBef>
              <a:spcAft>
                <a:spcPts val="0"/>
              </a:spcAft>
              <a:buSzPts val="1400"/>
              <a:buChar char="●"/>
            </a:pPr>
            <a:r>
              <a:rPr b="1" lang="it" sz="1400"/>
              <a:t>Launchers</a:t>
            </a:r>
            <a:r>
              <a:rPr lang="it" sz="1400"/>
              <a:t>: the Eclipse launch configuration files that are used to run the Repast model. To simplify the development and the testing phases, we created a launcher for each configuration, both 2D and 3D</a:t>
            </a:r>
            <a:endParaRPr sz="1400"/>
          </a:p>
        </p:txBody>
      </p:sp>
      <p:sp>
        <p:nvSpPr>
          <p:cNvPr id="406" name="Google Shape;406;p5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Launchers and Batch parameters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56"/>
          <p:cNvSpPr txBox="1"/>
          <p:nvPr>
            <p:ph idx="1" type="body"/>
          </p:nvPr>
        </p:nvSpPr>
        <p:spPr>
          <a:xfrm>
            <a:off x="311700" y="1229875"/>
            <a:ext cx="6874200" cy="3339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it" sz="1700"/>
              <a:t>Allow to run the model several times (in order to minimize the impact of potential outliers) with a different set of parameters each time.</a:t>
            </a:r>
            <a:endParaRPr sz="1700"/>
          </a:p>
          <a:p>
            <a:pPr indent="0" lvl="0" marL="0" rtl="0" algn="l">
              <a:spcBef>
                <a:spcPts val="0"/>
              </a:spcBef>
              <a:spcAft>
                <a:spcPts val="0"/>
              </a:spcAft>
              <a:buNone/>
            </a:pPr>
            <a:r>
              <a:t/>
            </a:r>
            <a:endParaRPr sz="1700"/>
          </a:p>
          <a:p>
            <a:pPr indent="-336550" lvl="0" marL="457200" rtl="0" algn="l">
              <a:spcBef>
                <a:spcPts val="1000"/>
              </a:spcBef>
              <a:spcAft>
                <a:spcPts val="0"/>
              </a:spcAft>
              <a:buSzPts val="1700"/>
              <a:buChar char="●"/>
            </a:pPr>
            <a:r>
              <a:rPr lang="it" sz="1700"/>
              <a:t>100 runs</a:t>
            </a:r>
            <a:endParaRPr sz="1700"/>
          </a:p>
          <a:p>
            <a:pPr indent="-336550" lvl="0" marL="457200" rtl="0" algn="l">
              <a:spcBef>
                <a:spcPts val="1000"/>
              </a:spcBef>
              <a:spcAft>
                <a:spcPts val="0"/>
              </a:spcAft>
              <a:buSzPts val="1700"/>
              <a:buChar char="●"/>
            </a:pPr>
            <a:r>
              <a:rPr lang="it" sz="1700"/>
              <a:t>Duration of 100 ticks</a:t>
            </a:r>
            <a:endParaRPr sz="1700"/>
          </a:p>
          <a:p>
            <a:pPr indent="-336550" lvl="0" marL="457200" rtl="0" algn="l">
              <a:spcBef>
                <a:spcPts val="1000"/>
              </a:spcBef>
              <a:spcAft>
                <a:spcPts val="0"/>
              </a:spcAft>
              <a:buSzPts val="1700"/>
              <a:buChar char="●"/>
            </a:pPr>
            <a:r>
              <a:rPr lang="it" sz="1700"/>
              <a:t>BMI increasing each run by 1 from 15 to 40</a:t>
            </a:r>
            <a:endParaRPr sz="1700"/>
          </a:p>
          <a:p>
            <a:pPr indent="-336550" lvl="0" marL="457200" rtl="0" algn="l">
              <a:spcBef>
                <a:spcPts val="1000"/>
              </a:spcBef>
              <a:spcAft>
                <a:spcPts val="0"/>
              </a:spcAft>
              <a:buSzPts val="1700"/>
              <a:buChar char="●"/>
            </a:pPr>
            <a:r>
              <a:rPr lang="it" sz="1700"/>
              <a:t>A total of 2600 runs</a:t>
            </a:r>
            <a:endParaRPr sz="1700"/>
          </a:p>
          <a:p>
            <a:pPr indent="-336550" lvl="0" marL="457200" rtl="0" algn="l">
              <a:spcBef>
                <a:spcPts val="1000"/>
              </a:spcBef>
              <a:spcAft>
                <a:spcPts val="1000"/>
              </a:spcAft>
              <a:buSzPts val="1700"/>
              <a:buChar char="●"/>
            </a:pPr>
            <a:r>
              <a:rPr lang="it" sz="1700"/>
              <a:t>Data was taken as snapshots at 10, 50, 100 ticks</a:t>
            </a:r>
            <a:endParaRPr sz="1700"/>
          </a:p>
        </p:txBody>
      </p:sp>
      <p:sp>
        <p:nvSpPr>
          <p:cNvPr id="412" name="Google Shape;412;p5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Batch runs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5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Result</a:t>
            </a:r>
            <a:endParaRPr/>
          </a:p>
        </p:txBody>
      </p:sp>
      <p:pic>
        <p:nvPicPr>
          <p:cNvPr id="418" name="Google Shape;418;p57"/>
          <p:cNvPicPr preferRelativeResize="0"/>
          <p:nvPr/>
        </p:nvPicPr>
        <p:blipFill>
          <a:blip r:embed="rId3">
            <a:alphaModFix/>
          </a:blip>
          <a:stretch>
            <a:fillRect/>
          </a:stretch>
        </p:blipFill>
        <p:spPr>
          <a:xfrm>
            <a:off x="4572000" y="1229875"/>
            <a:ext cx="4260299" cy="1852950"/>
          </a:xfrm>
          <a:prstGeom prst="rect">
            <a:avLst/>
          </a:prstGeom>
          <a:noFill/>
          <a:ln>
            <a:noFill/>
          </a:ln>
        </p:spPr>
      </p:pic>
      <p:pic>
        <p:nvPicPr>
          <p:cNvPr id="419" name="Google Shape;419;p57"/>
          <p:cNvPicPr preferRelativeResize="0"/>
          <p:nvPr/>
        </p:nvPicPr>
        <p:blipFill>
          <a:blip r:embed="rId4">
            <a:alphaModFix/>
          </a:blip>
          <a:stretch>
            <a:fillRect/>
          </a:stretch>
        </p:blipFill>
        <p:spPr>
          <a:xfrm>
            <a:off x="1954501" y="3179050"/>
            <a:ext cx="4009623" cy="1486050"/>
          </a:xfrm>
          <a:prstGeom prst="rect">
            <a:avLst/>
          </a:prstGeom>
          <a:noFill/>
          <a:ln>
            <a:noFill/>
          </a:ln>
        </p:spPr>
      </p:pic>
      <p:pic>
        <p:nvPicPr>
          <p:cNvPr id="420" name="Google Shape;420;p57"/>
          <p:cNvPicPr preferRelativeResize="0"/>
          <p:nvPr/>
        </p:nvPicPr>
        <p:blipFill>
          <a:blip r:embed="rId5">
            <a:alphaModFix/>
          </a:blip>
          <a:stretch>
            <a:fillRect/>
          </a:stretch>
        </p:blipFill>
        <p:spPr>
          <a:xfrm>
            <a:off x="311700" y="1229875"/>
            <a:ext cx="4260301" cy="1889991"/>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5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Result 2</a:t>
            </a:r>
            <a:endParaRPr/>
          </a:p>
        </p:txBody>
      </p:sp>
      <p:pic>
        <p:nvPicPr>
          <p:cNvPr id="426" name="Google Shape;426;p58"/>
          <p:cNvPicPr preferRelativeResize="0"/>
          <p:nvPr/>
        </p:nvPicPr>
        <p:blipFill>
          <a:blip r:embed="rId3">
            <a:alphaModFix/>
          </a:blip>
          <a:stretch>
            <a:fillRect/>
          </a:stretch>
        </p:blipFill>
        <p:spPr>
          <a:xfrm>
            <a:off x="311700" y="1229875"/>
            <a:ext cx="4260299" cy="1730951"/>
          </a:xfrm>
          <a:prstGeom prst="rect">
            <a:avLst/>
          </a:prstGeom>
          <a:noFill/>
          <a:ln>
            <a:noFill/>
          </a:ln>
        </p:spPr>
      </p:pic>
      <p:pic>
        <p:nvPicPr>
          <p:cNvPr id="427" name="Google Shape;427;p58"/>
          <p:cNvPicPr preferRelativeResize="0"/>
          <p:nvPr/>
        </p:nvPicPr>
        <p:blipFill>
          <a:blip r:embed="rId4">
            <a:alphaModFix/>
          </a:blip>
          <a:stretch>
            <a:fillRect/>
          </a:stretch>
        </p:blipFill>
        <p:spPr>
          <a:xfrm>
            <a:off x="4572000" y="1229875"/>
            <a:ext cx="4260299" cy="1741050"/>
          </a:xfrm>
          <a:prstGeom prst="rect">
            <a:avLst/>
          </a:prstGeom>
          <a:noFill/>
          <a:ln>
            <a:noFill/>
          </a:ln>
        </p:spPr>
      </p:pic>
      <p:pic>
        <p:nvPicPr>
          <p:cNvPr id="428" name="Google Shape;428;p58"/>
          <p:cNvPicPr preferRelativeResize="0"/>
          <p:nvPr/>
        </p:nvPicPr>
        <p:blipFill>
          <a:blip r:embed="rId5">
            <a:alphaModFix/>
          </a:blip>
          <a:stretch>
            <a:fillRect/>
          </a:stretch>
        </p:blipFill>
        <p:spPr>
          <a:xfrm>
            <a:off x="1904027" y="3068917"/>
            <a:ext cx="4260300" cy="1707183"/>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59"/>
          <p:cNvSpPr txBox="1"/>
          <p:nvPr>
            <p:ph idx="1" type="body"/>
          </p:nvPr>
        </p:nvSpPr>
        <p:spPr>
          <a:xfrm>
            <a:off x="311700" y="1229875"/>
            <a:ext cx="60603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it" sz="1400"/>
              <a:t>Even though the system behaves as we expected, there are still some improvements that can be done:</a:t>
            </a:r>
            <a:endParaRPr sz="1400"/>
          </a:p>
          <a:p>
            <a:pPr indent="-317500" lvl="0" marL="457200" rtl="0" algn="just">
              <a:spcBef>
                <a:spcPts val="1000"/>
              </a:spcBef>
              <a:spcAft>
                <a:spcPts val="0"/>
              </a:spcAft>
              <a:buSzPts val="1400"/>
              <a:buChar char="●"/>
            </a:pPr>
            <a:r>
              <a:rPr lang="it" sz="1400"/>
              <a:t>Add further cells and behaviours, such as: B Cells, Memory T Cell, Th2, opsonizing mechanism, etc…</a:t>
            </a:r>
            <a:endParaRPr sz="1400"/>
          </a:p>
          <a:p>
            <a:pPr indent="-317500" lvl="0" marL="457200" rtl="0" algn="just">
              <a:spcBef>
                <a:spcPts val="1000"/>
              </a:spcBef>
              <a:spcAft>
                <a:spcPts val="0"/>
              </a:spcAft>
              <a:buSzPts val="1400"/>
              <a:buChar char="●"/>
            </a:pPr>
            <a:r>
              <a:rPr lang="it" sz="1400"/>
              <a:t>Add cells speed and improve activation mechanism</a:t>
            </a:r>
            <a:endParaRPr sz="1400"/>
          </a:p>
          <a:p>
            <a:pPr indent="-317500" lvl="0" marL="457200" rtl="0" algn="just">
              <a:spcBef>
                <a:spcPts val="1000"/>
              </a:spcBef>
              <a:spcAft>
                <a:spcPts val="0"/>
              </a:spcAft>
              <a:buSzPts val="1400"/>
              <a:buChar char="●"/>
            </a:pPr>
            <a:r>
              <a:rPr lang="it" sz="1400"/>
              <a:t>Adjust cells percentage in the 3D contex</a:t>
            </a:r>
            <a:r>
              <a:rPr lang="it" sz="1400"/>
              <a:t>t</a:t>
            </a:r>
            <a:endParaRPr sz="1400"/>
          </a:p>
          <a:p>
            <a:pPr indent="0" lvl="0" marL="0" rtl="0" algn="just">
              <a:spcBef>
                <a:spcPts val="1000"/>
              </a:spcBef>
              <a:spcAft>
                <a:spcPts val="1000"/>
              </a:spcAft>
              <a:buNone/>
            </a:pPr>
            <a:r>
              <a:t/>
            </a:r>
            <a:endParaRPr sz="1400"/>
          </a:p>
        </p:txBody>
      </p:sp>
      <p:sp>
        <p:nvSpPr>
          <p:cNvPr id="434" name="Google Shape;434;p5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Future works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6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Reference List</a:t>
            </a:r>
            <a:endParaRPr/>
          </a:p>
        </p:txBody>
      </p:sp>
      <p:sp>
        <p:nvSpPr>
          <p:cNvPr id="440" name="Google Shape;440;p60"/>
          <p:cNvSpPr/>
          <p:nvPr/>
        </p:nvSpPr>
        <p:spPr>
          <a:xfrm>
            <a:off x="5424775" y="3455800"/>
            <a:ext cx="3719100" cy="1436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60"/>
          <p:cNvSpPr txBox="1"/>
          <p:nvPr>
            <p:ph idx="1" type="body"/>
          </p:nvPr>
        </p:nvSpPr>
        <p:spPr>
          <a:xfrm>
            <a:off x="311700" y="1153675"/>
            <a:ext cx="7824000" cy="33390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SzPts val="1000"/>
              <a:buAutoNum type="arabicParenR"/>
            </a:pPr>
            <a:r>
              <a:rPr lang="it" sz="1000">
                <a:solidFill>
                  <a:srgbClr val="323232"/>
                </a:solidFill>
              </a:rPr>
              <a:t>Santoni M., et al. (2020). Unlocking the secret of the obesity paradox in renal tumours. </a:t>
            </a:r>
            <a:r>
              <a:rPr i="1" lang="it" sz="1000">
                <a:solidFill>
                  <a:srgbClr val="323232"/>
                </a:solidFill>
              </a:rPr>
              <a:t>The Lancet Oncology,</a:t>
            </a:r>
            <a:r>
              <a:rPr lang="it" sz="1000">
                <a:solidFill>
                  <a:srgbClr val="323232"/>
                </a:solidFill>
              </a:rPr>
              <a:t> </a:t>
            </a:r>
            <a:r>
              <a:rPr i="1" lang="it" sz="1000">
                <a:solidFill>
                  <a:srgbClr val="323232"/>
                </a:solidFill>
              </a:rPr>
              <a:t>21</a:t>
            </a:r>
            <a:r>
              <a:rPr lang="it" sz="1000">
                <a:solidFill>
                  <a:srgbClr val="323232"/>
                </a:solidFill>
              </a:rPr>
              <a:t>(2), 194-196. </a:t>
            </a:r>
            <a:r>
              <a:rPr lang="it" sz="1000" u="sng">
                <a:solidFill>
                  <a:schemeClr val="hlink"/>
                </a:solidFill>
                <a:hlinkClick r:id="rId3"/>
              </a:rPr>
              <a:t>doi:10.1016/s1470-2045(19)30783-1</a:t>
            </a:r>
            <a:endParaRPr sz="1000">
              <a:solidFill>
                <a:srgbClr val="323232"/>
              </a:solidFill>
            </a:endParaRPr>
          </a:p>
          <a:p>
            <a:pPr indent="-292100" lvl="0" marL="457200" rtl="0" algn="l">
              <a:spcBef>
                <a:spcPts val="0"/>
              </a:spcBef>
              <a:spcAft>
                <a:spcPts val="0"/>
              </a:spcAft>
              <a:buClr>
                <a:srgbClr val="323232"/>
              </a:buClr>
              <a:buSzPts val="1000"/>
              <a:buAutoNum type="arabicParenR"/>
            </a:pPr>
            <a:r>
              <a:rPr lang="it" sz="1000">
                <a:solidFill>
                  <a:srgbClr val="323232"/>
                </a:solidFill>
              </a:rPr>
              <a:t>Loizzi, V., et al. (2017). Biological Pathways Involved in Tumor Angiogenesis and Bevacizumab Based Anti-Angiogenic Therapy with Special References to Ovarian Cancer. </a:t>
            </a:r>
            <a:r>
              <a:rPr i="1" lang="it" sz="1000">
                <a:solidFill>
                  <a:srgbClr val="323232"/>
                </a:solidFill>
              </a:rPr>
              <a:t>International Journal of Molecular Sciences,</a:t>
            </a:r>
            <a:r>
              <a:rPr lang="it" sz="1000">
                <a:solidFill>
                  <a:srgbClr val="323232"/>
                </a:solidFill>
              </a:rPr>
              <a:t> </a:t>
            </a:r>
            <a:r>
              <a:rPr i="1" lang="it" sz="1000">
                <a:solidFill>
                  <a:srgbClr val="323232"/>
                </a:solidFill>
              </a:rPr>
              <a:t>18</a:t>
            </a:r>
            <a:r>
              <a:rPr lang="it" sz="1000">
                <a:solidFill>
                  <a:srgbClr val="323232"/>
                </a:solidFill>
              </a:rPr>
              <a:t>(9), 1967. </a:t>
            </a:r>
            <a:r>
              <a:rPr lang="it" sz="1000" u="sng">
                <a:solidFill>
                  <a:schemeClr val="hlink"/>
                </a:solidFill>
                <a:hlinkClick r:id="rId4"/>
              </a:rPr>
              <a:t>doi:10.3390/ijms18091967</a:t>
            </a:r>
            <a:endParaRPr sz="1000">
              <a:solidFill>
                <a:srgbClr val="323232"/>
              </a:solidFill>
            </a:endParaRPr>
          </a:p>
          <a:p>
            <a:pPr indent="-292100" lvl="0" marL="457200" rtl="0" algn="l">
              <a:spcBef>
                <a:spcPts val="0"/>
              </a:spcBef>
              <a:spcAft>
                <a:spcPts val="0"/>
              </a:spcAft>
              <a:buClr>
                <a:srgbClr val="323232"/>
              </a:buClr>
              <a:buSzPts val="1000"/>
              <a:buAutoNum type="arabicParenR"/>
            </a:pPr>
            <a:r>
              <a:rPr lang="it" sz="1000">
                <a:solidFill>
                  <a:srgbClr val="323232"/>
                </a:solidFill>
              </a:rPr>
              <a:t>Santoni, M., et al. (2019). Circulating Tumor Cells in Renal Cell Carcinoma: Recent Findings and Future Challenges. </a:t>
            </a:r>
            <a:r>
              <a:rPr i="1" lang="it" sz="1000">
                <a:solidFill>
                  <a:srgbClr val="323232"/>
                </a:solidFill>
              </a:rPr>
              <a:t>Frontiers in Oncology,</a:t>
            </a:r>
            <a:r>
              <a:rPr lang="it" sz="1000">
                <a:solidFill>
                  <a:srgbClr val="323232"/>
                </a:solidFill>
              </a:rPr>
              <a:t> </a:t>
            </a:r>
            <a:r>
              <a:rPr i="1" lang="it" sz="1000">
                <a:solidFill>
                  <a:srgbClr val="323232"/>
                </a:solidFill>
              </a:rPr>
              <a:t>9</a:t>
            </a:r>
            <a:r>
              <a:rPr lang="it" sz="1000">
                <a:solidFill>
                  <a:srgbClr val="323232"/>
                </a:solidFill>
              </a:rPr>
              <a:t>. </a:t>
            </a:r>
            <a:r>
              <a:rPr lang="it" sz="1000" u="sng">
                <a:solidFill>
                  <a:schemeClr val="hlink"/>
                </a:solidFill>
                <a:hlinkClick r:id="rId5"/>
              </a:rPr>
              <a:t>doi:10.3389/fonc.2019.00228</a:t>
            </a:r>
            <a:endParaRPr sz="1000">
              <a:solidFill>
                <a:srgbClr val="323232"/>
              </a:solidFill>
            </a:endParaRPr>
          </a:p>
          <a:p>
            <a:pPr indent="-292100" lvl="0" marL="457200" rtl="0" algn="l">
              <a:spcBef>
                <a:spcPts val="0"/>
              </a:spcBef>
              <a:spcAft>
                <a:spcPts val="0"/>
              </a:spcAft>
              <a:buSzPts val="1000"/>
              <a:buAutoNum type="arabicParenR"/>
            </a:pPr>
            <a:r>
              <a:rPr lang="it" sz="1000">
                <a:solidFill>
                  <a:srgbClr val="323232"/>
                </a:solidFill>
              </a:rPr>
              <a:t>Adapted from </a:t>
            </a:r>
            <a:r>
              <a:rPr lang="it" sz="1000">
                <a:solidFill>
                  <a:srgbClr val="202122"/>
                </a:solidFill>
                <a:highlight>
                  <a:srgbClr val="FFFFFF"/>
                </a:highlight>
              </a:rPr>
              <a:t>File:Antigen presentation.svg. (2020, December 16). </a:t>
            </a:r>
            <a:r>
              <a:rPr i="1" lang="it" sz="1000">
                <a:solidFill>
                  <a:srgbClr val="202122"/>
                </a:solidFill>
                <a:highlight>
                  <a:srgbClr val="FFFFFF"/>
                </a:highlight>
              </a:rPr>
              <a:t>Wikimedia Commons, the free media repository</a:t>
            </a:r>
            <a:r>
              <a:rPr lang="it" sz="1000">
                <a:solidFill>
                  <a:srgbClr val="202122"/>
                </a:solidFill>
                <a:highlight>
                  <a:srgbClr val="FFFFFF"/>
                </a:highlight>
              </a:rPr>
              <a:t>. Retrieved 16:12, January 16, 2021 from </a:t>
            </a:r>
            <a:r>
              <a:rPr lang="it" sz="1000" u="sng">
                <a:solidFill>
                  <a:schemeClr val="accent5"/>
                </a:solidFill>
                <a:highlight>
                  <a:srgbClr val="FFFFFF"/>
                </a:highlight>
                <a:hlinkClick r:id="rId6">
                  <a:extLst>
                    <a:ext uri="{A12FA001-AC4F-418D-AE19-62706E023703}">
                      <ahyp:hlinkClr val="tx"/>
                    </a:ext>
                  </a:extLst>
                </a:hlinkClick>
              </a:rPr>
              <a:t>https://commons.wikimedia.org/w/index.php?title=File:Antigen_presentation.svg&amp;oldid=519246997</a:t>
            </a:r>
            <a:r>
              <a:rPr lang="it" sz="1000" u="sng">
                <a:solidFill>
                  <a:schemeClr val="accent5"/>
                </a:solidFill>
                <a:highlight>
                  <a:srgbClr val="FFFFFF"/>
                </a:highlight>
              </a:rPr>
              <a:t>.</a:t>
            </a:r>
            <a:endParaRPr sz="1000" u="sng">
              <a:solidFill>
                <a:schemeClr val="accent5"/>
              </a:solidFill>
              <a:highlight>
                <a:srgbClr val="FFFFFF"/>
              </a:highlight>
            </a:endParaRPr>
          </a:p>
          <a:p>
            <a:pPr indent="-292100" lvl="0" marL="457200" rtl="0" algn="l">
              <a:spcBef>
                <a:spcPts val="0"/>
              </a:spcBef>
              <a:spcAft>
                <a:spcPts val="0"/>
              </a:spcAft>
              <a:buSzPts val="1000"/>
              <a:buAutoNum type="arabicParenR"/>
            </a:pPr>
            <a:r>
              <a:rPr lang="it" sz="1000">
                <a:solidFill>
                  <a:srgbClr val="323232"/>
                </a:solidFill>
              </a:rPr>
              <a:t>Moncrieffe, H. (n.d.). Regulatory T Cells (Tregs). Retrieved from </a:t>
            </a:r>
            <a:r>
              <a:rPr lang="it" sz="1000" u="sng">
                <a:solidFill>
                  <a:schemeClr val="accent5"/>
                </a:solidFill>
                <a:hlinkClick r:id="rId7">
                  <a:extLst>
                    <a:ext uri="{A12FA001-AC4F-418D-AE19-62706E023703}">
                      <ahyp:hlinkClr val="tx"/>
                    </a:ext>
                  </a:extLst>
                </a:hlinkClick>
              </a:rPr>
              <a:t>https://www.immunology.org/public-information/bitesized-immunology/cells/regulatory-t-cells-tregs</a:t>
            </a:r>
            <a:endParaRPr sz="1000">
              <a:solidFill>
                <a:srgbClr val="323232"/>
              </a:solidFill>
            </a:endParaRPr>
          </a:p>
          <a:p>
            <a:pPr indent="-292100" lvl="0" marL="457200" rtl="0" algn="l">
              <a:spcBef>
                <a:spcPts val="0"/>
              </a:spcBef>
              <a:spcAft>
                <a:spcPts val="0"/>
              </a:spcAft>
              <a:buClr>
                <a:srgbClr val="323232"/>
              </a:buClr>
              <a:buSzPts val="1000"/>
              <a:buAutoNum type="arabicParenR"/>
            </a:pPr>
            <a:r>
              <a:rPr lang="it" sz="1000">
                <a:solidFill>
                  <a:srgbClr val="323232"/>
                </a:solidFill>
              </a:rPr>
              <a:t>Romagnani, S. (1999). Th1/Th2 Cells. </a:t>
            </a:r>
            <a:r>
              <a:rPr i="1" lang="it" sz="1000">
                <a:solidFill>
                  <a:srgbClr val="323232"/>
                </a:solidFill>
              </a:rPr>
              <a:t>Inflammatory Bowel Diseases,</a:t>
            </a:r>
            <a:r>
              <a:rPr lang="it" sz="1000">
                <a:solidFill>
                  <a:srgbClr val="323232"/>
                </a:solidFill>
              </a:rPr>
              <a:t> </a:t>
            </a:r>
            <a:r>
              <a:rPr i="1" lang="it" sz="1000">
                <a:solidFill>
                  <a:srgbClr val="323232"/>
                </a:solidFill>
              </a:rPr>
              <a:t>5</a:t>
            </a:r>
            <a:r>
              <a:rPr lang="it" sz="1000">
                <a:solidFill>
                  <a:srgbClr val="323232"/>
                </a:solidFill>
              </a:rPr>
              <a:t>(4), 285-294. </a:t>
            </a:r>
            <a:r>
              <a:rPr lang="it" sz="1000" u="sng">
                <a:solidFill>
                  <a:schemeClr val="accent5"/>
                </a:solidFill>
                <a:hlinkClick r:id="rId8">
                  <a:extLst>
                    <a:ext uri="{A12FA001-AC4F-418D-AE19-62706E023703}">
                      <ahyp:hlinkClr val="tx"/>
                    </a:ext>
                  </a:extLst>
                </a:hlinkClick>
              </a:rPr>
              <a:t>doi:10.1097/00054725-199911000-00009</a:t>
            </a:r>
            <a:endParaRPr sz="1000">
              <a:solidFill>
                <a:srgbClr val="202122"/>
              </a:solidFill>
            </a:endParaRPr>
          </a:p>
          <a:p>
            <a:pPr indent="-292100" lvl="0" marL="457200" rtl="0" algn="l">
              <a:spcBef>
                <a:spcPts val="0"/>
              </a:spcBef>
              <a:spcAft>
                <a:spcPts val="0"/>
              </a:spcAft>
              <a:buClr>
                <a:srgbClr val="202122"/>
              </a:buClr>
              <a:buSzPts val="1000"/>
              <a:buAutoNum type="arabicParenR"/>
            </a:pPr>
            <a:r>
              <a:rPr lang="it" sz="1000">
                <a:solidFill>
                  <a:srgbClr val="323232"/>
                </a:solidFill>
              </a:rPr>
              <a:t>Eissmann, P. (n.d.). Natural Killer Cells. Retrieved from </a:t>
            </a:r>
            <a:r>
              <a:rPr lang="it" sz="1000" u="sng">
                <a:solidFill>
                  <a:schemeClr val="accent5"/>
                </a:solidFill>
                <a:hlinkClick r:id="rId9">
                  <a:extLst>
                    <a:ext uri="{A12FA001-AC4F-418D-AE19-62706E023703}">
                      <ahyp:hlinkClr val="tx"/>
                    </a:ext>
                  </a:extLst>
                </a:hlinkClick>
              </a:rPr>
              <a:t>https://www.immunology.org/public-information/bitesized-immunology/cells/natural-killer-cells</a:t>
            </a:r>
            <a:endParaRPr sz="1000">
              <a:solidFill>
                <a:srgbClr val="202122"/>
              </a:solidFill>
            </a:endParaRPr>
          </a:p>
          <a:p>
            <a:pPr indent="-292100" lvl="0" marL="457200" rtl="0" algn="l">
              <a:spcBef>
                <a:spcPts val="0"/>
              </a:spcBef>
              <a:spcAft>
                <a:spcPts val="0"/>
              </a:spcAft>
              <a:buClr>
                <a:srgbClr val="202122"/>
              </a:buClr>
              <a:buSzPts val="1000"/>
              <a:buAutoNum type="arabicParenR"/>
            </a:pPr>
            <a:r>
              <a:rPr lang="it" sz="1000">
                <a:solidFill>
                  <a:srgbClr val="323232"/>
                </a:solidFill>
              </a:rPr>
              <a:t>Hor, J., Whitney, P., Zaid, A., Brooks, A., Heath, W., &amp; Mueller, S. (2015). Spatiotemporally Distinct Interactions with Dendritic Cell Subsets Facilitates CD4 and CD8 T Cell Activation to Localized Viral Infection. </a:t>
            </a:r>
            <a:r>
              <a:rPr i="1" lang="it" sz="1000">
                <a:solidFill>
                  <a:srgbClr val="323232"/>
                </a:solidFill>
              </a:rPr>
              <a:t>Immunity,</a:t>
            </a:r>
            <a:r>
              <a:rPr lang="it" sz="1000">
                <a:solidFill>
                  <a:srgbClr val="323232"/>
                </a:solidFill>
              </a:rPr>
              <a:t> </a:t>
            </a:r>
            <a:r>
              <a:rPr i="1" lang="it" sz="1000">
                <a:solidFill>
                  <a:srgbClr val="323232"/>
                </a:solidFill>
              </a:rPr>
              <a:t>43</a:t>
            </a:r>
            <a:r>
              <a:rPr lang="it" sz="1000">
                <a:solidFill>
                  <a:srgbClr val="323232"/>
                </a:solidFill>
              </a:rPr>
              <a:t>(3), 615. </a:t>
            </a:r>
            <a:r>
              <a:rPr lang="it" sz="1000" u="sng">
                <a:solidFill>
                  <a:schemeClr val="accent5"/>
                </a:solidFill>
                <a:hlinkClick r:id="rId10">
                  <a:extLst>
                    <a:ext uri="{A12FA001-AC4F-418D-AE19-62706E023703}">
                      <ahyp:hlinkClr val="tx"/>
                    </a:ext>
                  </a:extLst>
                </a:hlinkClick>
              </a:rPr>
              <a:t>doi:10.1016/j.immuni.2015.08.018</a:t>
            </a:r>
            <a:endParaRPr sz="600" u="sng">
              <a:solidFill>
                <a:schemeClr val="accent5"/>
              </a:solidFill>
              <a:highlight>
                <a:srgbClr val="FFFFFF"/>
              </a:highlight>
            </a:endParaRPr>
          </a:p>
          <a:p>
            <a:pPr indent="-292100" lvl="0" marL="457200" marR="0" rtl="0" algn="l">
              <a:lnSpc>
                <a:spcPct val="115000"/>
              </a:lnSpc>
              <a:spcBef>
                <a:spcPts val="0"/>
              </a:spcBef>
              <a:spcAft>
                <a:spcPts val="0"/>
              </a:spcAft>
              <a:buClr>
                <a:srgbClr val="202122"/>
              </a:buClr>
              <a:buSzPts val="1000"/>
              <a:buAutoNum type="arabicParenR"/>
            </a:pPr>
            <a:r>
              <a:rPr lang="it" sz="1000">
                <a:solidFill>
                  <a:srgbClr val="323232"/>
                </a:solidFill>
              </a:rPr>
              <a:t>Adapted from </a:t>
            </a:r>
            <a:r>
              <a:rPr lang="it" sz="1000">
                <a:solidFill>
                  <a:srgbClr val="202122"/>
                </a:solidFill>
              </a:rPr>
              <a:t>File:Diagram of a lymph node CRUK 022.svg. (2020, October 27). </a:t>
            </a:r>
            <a:r>
              <a:rPr i="1" lang="it" sz="1000">
                <a:solidFill>
                  <a:srgbClr val="202122"/>
                </a:solidFill>
              </a:rPr>
              <a:t>Wikimedia Commons, the free media repository</a:t>
            </a:r>
            <a:r>
              <a:rPr lang="it" sz="1000">
                <a:solidFill>
                  <a:srgbClr val="202122"/>
                </a:solidFill>
              </a:rPr>
              <a:t>. Retrieved 22:07, January 16, 2021 from </a:t>
            </a:r>
            <a:r>
              <a:rPr lang="it" sz="1000">
                <a:solidFill>
                  <a:schemeClr val="accent5"/>
                </a:solidFill>
                <a:uFill>
                  <a:noFill/>
                </a:uFill>
                <a:hlinkClick r:id="rId11">
                  <a:extLst>
                    <a:ext uri="{A12FA001-AC4F-418D-AE19-62706E023703}">
                      <ahyp:hlinkClr val="tx"/>
                    </a:ext>
                  </a:extLst>
                </a:hlinkClick>
              </a:rPr>
              <a:t>https://commons.wikimedia.org/w/index.php?title=File:Diagram_of_a_lymph_node_CRUK_022.svg&amp;oldid=503059642</a:t>
            </a:r>
            <a:r>
              <a:rPr lang="it" sz="1000">
                <a:solidFill>
                  <a:schemeClr val="accent5"/>
                </a:solidFill>
              </a:rPr>
              <a:t>.</a:t>
            </a:r>
            <a:endParaRPr sz="600" u="sng">
              <a:solidFill>
                <a:schemeClr val="accent5"/>
              </a:solidFill>
              <a:highlight>
                <a:srgbClr val="FFFFFF"/>
              </a:highlight>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61"/>
          <p:cNvSpPr txBox="1"/>
          <p:nvPr>
            <p:ph type="title"/>
          </p:nvPr>
        </p:nvSpPr>
        <p:spPr>
          <a:xfrm>
            <a:off x="490250" y="526350"/>
            <a:ext cx="7662000" cy="409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it">
                <a:latin typeface="Pacifico"/>
                <a:ea typeface="Pacifico"/>
                <a:cs typeface="Pacifico"/>
                <a:sym typeface="Pacifico"/>
              </a:rPr>
              <a:t>That</a:t>
            </a:r>
            <a:r>
              <a:rPr lang="it">
                <a:latin typeface="Pacifico"/>
                <a:ea typeface="Pacifico"/>
                <a:cs typeface="Pacifico"/>
                <a:sym typeface="Pacifico"/>
              </a:rPr>
              <a:t>’s all folks!</a:t>
            </a:r>
            <a:endParaRPr>
              <a:latin typeface="Pacifico"/>
              <a:ea typeface="Pacifico"/>
              <a:cs typeface="Pacifico"/>
              <a:sym typeface="Pacific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Environment - Body Mass Index (BMI)</a:t>
            </a:r>
            <a:endParaRPr/>
          </a:p>
        </p:txBody>
      </p:sp>
      <p:sp>
        <p:nvSpPr>
          <p:cNvPr id="114" name="Google Shape;114;p17"/>
          <p:cNvSpPr txBox="1"/>
          <p:nvPr>
            <p:ph idx="1" type="body"/>
          </p:nvPr>
        </p:nvSpPr>
        <p:spPr>
          <a:xfrm>
            <a:off x="311700" y="1229875"/>
            <a:ext cx="6016800" cy="3339000"/>
          </a:xfrm>
          <a:prstGeom prst="rect">
            <a:avLst/>
          </a:prstGeom>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None/>
            </a:pPr>
            <a:r>
              <a:rPr lang="it" sz="1400">
                <a:solidFill>
                  <a:srgbClr val="000000"/>
                </a:solidFill>
              </a:rPr>
              <a:t>Ratio between weight and square of the height of an individual and is used as an indicator of the state of ideal weight.</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rPr lang="it" sz="1400">
                <a:solidFill>
                  <a:srgbClr val="000000"/>
                </a:solidFill>
              </a:rPr>
              <a:t>Main factor that affects the number and proportion of initial immune cells:</a:t>
            </a:r>
            <a:endParaRPr sz="1400">
              <a:solidFill>
                <a:srgbClr val="000000"/>
              </a:solidFill>
            </a:endParaRPr>
          </a:p>
          <a:p>
            <a:pPr indent="-317500" lvl="0" marL="457200" rtl="0" algn="just">
              <a:lnSpc>
                <a:spcPct val="100000"/>
              </a:lnSpc>
              <a:spcBef>
                <a:spcPts val="1000"/>
              </a:spcBef>
              <a:spcAft>
                <a:spcPts val="0"/>
              </a:spcAft>
              <a:buClr>
                <a:srgbClr val="000000"/>
              </a:buClr>
              <a:buSzPts val="1400"/>
              <a:buChar char="❖"/>
            </a:pPr>
            <a:r>
              <a:rPr lang="it" sz="1400">
                <a:solidFill>
                  <a:srgbClr val="000000"/>
                </a:solidFill>
              </a:rPr>
              <a:t>More Natural Killer in lean individuals</a:t>
            </a:r>
            <a:endParaRPr sz="1400">
              <a:solidFill>
                <a:srgbClr val="000000"/>
              </a:solidFill>
            </a:endParaRPr>
          </a:p>
          <a:p>
            <a:pPr indent="-317500" lvl="0" marL="457200" rtl="0" algn="just">
              <a:lnSpc>
                <a:spcPct val="100000"/>
              </a:lnSpc>
              <a:spcBef>
                <a:spcPts val="0"/>
              </a:spcBef>
              <a:spcAft>
                <a:spcPts val="0"/>
              </a:spcAft>
              <a:buClr>
                <a:srgbClr val="000000"/>
              </a:buClr>
              <a:buSzPts val="1400"/>
              <a:buChar char="❖"/>
            </a:pPr>
            <a:r>
              <a:rPr lang="it" sz="1400">
                <a:solidFill>
                  <a:srgbClr val="000000"/>
                </a:solidFill>
              </a:rPr>
              <a:t>More Dendritic, Mast Cell and M1 Macrophage in obese individuals</a:t>
            </a:r>
            <a:endParaRPr sz="1400">
              <a:solidFill>
                <a:srgbClr val="000000"/>
              </a:solidFill>
            </a:endParaRPr>
          </a:p>
          <a:p>
            <a:pPr indent="-317500" lvl="0" marL="457200" rtl="0" algn="just">
              <a:lnSpc>
                <a:spcPct val="100000"/>
              </a:lnSpc>
              <a:spcBef>
                <a:spcPts val="0"/>
              </a:spcBef>
              <a:spcAft>
                <a:spcPts val="0"/>
              </a:spcAft>
              <a:buClr>
                <a:srgbClr val="000000"/>
              </a:buClr>
              <a:buSzPts val="1400"/>
              <a:buChar char="❖"/>
            </a:pPr>
            <a:r>
              <a:rPr lang="it" sz="1400">
                <a:solidFill>
                  <a:srgbClr val="000000"/>
                </a:solidFill>
              </a:rPr>
              <a:t>Higher CD4/CD8 ratio in obese </a:t>
            </a:r>
            <a:r>
              <a:rPr lang="it" sz="1400">
                <a:solidFill>
                  <a:srgbClr val="000000"/>
                </a:solidFill>
              </a:rPr>
              <a:t>individuals</a:t>
            </a:r>
            <a:endParaRPr sz="1400">
              <a:solidFill>
                <a:srgbClr val="000000"/>
              </a:solidFill>
            </a:endParaRPr>
          </a:p>
          <a:p>
            <a:pPr indent="0" lvl="0" marL="0" rtl="0" algn="just">
              <a:lnSpc>
                <a:spcPct val="100000"/>
              </a:lnSpc>
              <a:spcBef>
                <a:spcPts val="0"/>
              </a:spcBef>
              <a:spcAft>
                <a:spcPts val="0"/>
              </a:spcAft>
              <a:buNone/>
            </a:pPr>
            <a:r>
              <a:t/>
            </a:r>
            <a:endParaRPr>
              <a:solidFill>
                <a:srgbClr val="000000"/>
              </a:solidFill>
            </a:endParaRPr>
          </a:p>
          <a:p>
            <a:pPr indent="0" lvl="0" marL="0" rtl="0" algn="just">
              <a:spcBef>
                <a:spcPts val="0"/>
              </a:spcBef>
              <a:spcAft>
                <a:spcPts val="1600"/>
              </a:spcAft>
              <a:buNone/>
            </a:pPr>
            <a:r>
              <a:t/>
            </a:r>
            <a:endParaRPr/>
          </a:p>
        </p:txBody>
      </p:sp>
      <p:pic>
        <p:nvPicPr>
          <p:cNvPr id="115" name="Google Shape;115;p17"/>
          <p:cNvPicPr preferRelativeResize="0"/>
          <p:nvPr/>
        </p:nvPicPr>
        <p:blipFill>
          <a:blip r:embed="rId3">
            <a:alphaModFix/>
          </a:blip>
          <a:stretch>
            <a:fillRect/>
          </a:stretch>
        </p:blipFill>
        <p:spPr>
          <a:xfrm>
            <a:off x="1801725" y="3004575"/>
            <a:ext cx="3207375" cy="1589550"/>
          </a:xfrm>
          <a:prstGeom prst="rect">
            <a:avLst/>
          </a:prstGeom>
          <a:noFill/>
          <a:ln>
            <a:noFill/>
          </a:ln>
        </p:spPr>
      </p:pic>
      <p:sp>
        <p:nvSpPr>
          <p:cNvPr id="116" name="Google Shape;116;p17"/>
          <p:cNvSpPr txBox="1"/>
          <p:nvPr>
            <p:ph idx="1" type="body"/>
          </p:nvPr>
        </p:nvSpPr>
        <p:spPr>
          <a:xfrm>
            <a:off x="2233613" y="4594125"/>
            <a:ext cx="2343600" cy="269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it" sz="900">
                <a:solidFill>
                  <a:srgbClr val="000000"/>
                </a:solidFill>
              </a:rPr>
              <a:t>Figure 2.</a:t>
            </a:r>
            <a:r>
              <a:rPr lang="it" sz="900">
                <a:solidFill>
                  <a:srgbClr val="000000"/>
                </a:solidFill>
              </a:rPr>
              <a:t> Body Mass Index representation.</a:t>
            </a:r>
            <a:endParaRPr sz="90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8"/>
          <p:cNvSpPr txBox="1"/>
          <p:nvPr>
            <p:ph idx="1" type="body"/>
          </p:nvPr>
        </p:nvSpPr>
        <p:spPr>
          <a:xfrm>
            <a:off x="1624350" y="4264075"/>
            <a:ext cx="3559500" cy="269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it" sz="900">
                <a:solidFill>
                  <a:srgbClr val="222222"/>
                </a:solidFill>
              </a:rPr>
              <a:t>Figure 3.</a:t>
            </a:r>
            <a:r>
              <a:rPr lang="it" sz="900">
                <a:solidFill>
                  <a:srgbClr val="222222"/>
                </a:solidFill>
              </a:rPr>
              <a:t> (</a:t>
            </a:r>
            <a:r>
              <a:rPr b="1" lang="it" sz="900">
                <a:solidFill>
                  <a:srgbClr val="222222"/>
                </a:solidFill>
              </a:rPr>
              <a:t>a–c</a:t>
            </a:r>
            <a:r>
              <a:rPr lang="it" sz="900">
                <a:solidFill>
                  <a:srgbClr val="222222"/>
                </a:solidFill>
              </a:rPr>
              <a:t>) Tumor expansion induced by the sprouting of blood vessels. From small tumor (</a:t>
            </a:r>
            <a:r>
              <a:rPr b="1" lang="it" sz="900">
                <a:solidFill>
                  <a:srgbClr val="222222"/>
                </a:solidFill>
              </a:rPr>
              <a:t>a</a:t>
            </a:r>
            <a:r>
              <a:rPr lang="it" sz="900">
                <a:solidFill>
                  <a:srgbClr val="222222"/>
                </a:solidFill>
              </a:rPr>
              <a:t>), sprouting capillary (</a:t>
            </a:r>
            <a:r>
              <a:rPr b="1" lang="it" sz="900">
                <a:solidFill>
                  <a:srgbClr val="222222"/>
                </a:solidFill>
              </a:rPr>
              <a:t>b</a:t>
            </a:r>
            <a:r>
              <a:rPr lang="it" sz="900">
                <a:solidFill>
                  <a:srgbClr val="222222"/>
                </a:solidFill>
              </a:rPr>
              <a:t>) to growing tumor (</a:t>
            </a:r>
            <a:r>
              <a:rPr b="1" lang="it" sz="900">
                <a:solidFill>
                  <a:srgbClr val="222222"/>
                </a:solidFill>
              </a:rPr>
              <a:t>c</a:t>
            </a:r>
            <a:r>
              <a:rPr lang="it" sz="900">
                <a:solidFill>
                  <a:srgbClr val="222222"/>
                </a:solidFill>
              </a:rPr>
              <a:t>). [2]</a:t>
            </a:r>
            <a:endParaRPr sz="900">
              <a:solidFill>
                <a:srgbClr val="000000"/>
              </a:solidFill>
            </a:endParaRPr>
          </a:p>
        </p:txBody>
      </p:sp>
      <p:sp>
        <p:nvSpPr>
          <p:cNvPr id="122" name="Google Shape;122;p1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Environment - Blood Vessel</a:t>
            </a:r>
            <a:endParaRPr/>
          </a:p>
        </p:txBody>
      </p:sp>
      <p:sp>
        <p:nvSpPr>
          <p:cNvPr id="123" name="Google Shape;123;p18"/>
          <p:cNvSpPr txBox="1"/>
          <p:nvPr>
            <p:ph idx="1" type="body"/>
          </p:nvPr>
        </p:nvSpPr>
        <p:spPr>
          <a:xfrm>
            <a:off x="311700" y="1229875"/>
            <a:ext cx="5924400" cy="33390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it" sz="1400">
                <a:solidFill>
                  <a:srgbClr val="000000"/>
                </a:solidFill>
              </a:rPr>
              <a:t>Component of the circulatory system that transports blood cells, nutrients, and oxygen to the tissues of the body.</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rPr lang="it" sz="1400">
                <a:solidFill>
                  <a:srgbClr val="000000"/>
                </a:solidFill>
              </a:rPr>
              <a:t>The blood vessel can be the target of tumour angiogenesis, in which case tumour grows in an uncontrolled way.</a:t>
            </a:r>
            <a:endParaRPr sz="1400">
              <a:solidFill>
                <a:srgbClr val="000000"/>
              </a:solidFill>
            </a:endParaRPr>
          </a:p>
          <a:p>
            <a:pPr indent="0" lvl="0" marL="0" rtl="0" algn="just">
              <a:spcBef>
                <a:spcPts val="0"/>
              </a:spcBef>
              <a:spcAft>
                <a:spcPts val="1600"/>
              </a:spcAft>
              <a:buNone/>
            </a:pPr>
            <a:r>
              <a:t/>
            </a:r>
            <a:endParaRPr>
              <a:solidFill>
                <a:srgbClr val="000000"/>
              </a:solidFill>
            </a:endParaRPr>
          </a:p>
        </p:txBody>
      </p:sp>
      <p:pic>
        <p:nvPicPr>
          <p:cNvPr id="124" name="Google Shape;124;p18"/>
          <p:cNvPicPr preferRelativeResize="0"/>
          <p:nvPr/>
        </p:nvPicPr>
        <p:blipFill>
          <a:blip r:embed="rId3">
            <a:alphaModFix/>
          </a:blip>
          <a:stretch>
            <a:fillRect/>
          </a:stretch>
        </p:blipFill>
        <p:spPr>
          <a:xfrm>
            <a:off x="1624375" y="2605975"/>
            <a:ext cx="3559650" cy="16827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Environment </a:t>
            </a:r>
            <a:r>
              <a:rPr lang="it"/>
              <a:t>- Lymph Node</a:t>
            </a:r>
            <a:endParaRPr/>
          </a:p>
        </p:txBody>
      </p:sp>
      <p:sp>
        <p:nvSpPr>
          <p:cNvPr id="130" name="Google Shape;130;p19"/>
          <p:cNvSpPr txBox="1"/>
          <p:nvPr>
            <p:ph idx="1" type="body"/>
          </p:nvPr>
        </p:nvSpPr>
        <p:spPr>
          <a:xfrm>
            <a:off x="311700" y="1229875"/>
            <a:ext cx="5890800" cy="3339000"/>
          </a:xfrm>
          <a:prstGeom prst="rect">
            <a:avLst/>
          </a:prstGeom>
        </p:spPr>
        <p:txBody>
          <a:bodyPr anchorCtr="0" anchor="t" bIns="91425" lIns="91425" spcFirstLastPara="1" rIns="91425" wrap="square" tIns="91425">
            <a:noAutofit/>
          </a:bodyPr>
          <a:lstStyle/>
          <a:p>
            <a:pPr indent="0" lvl="0" marL="0" marR="101600" rtl="0" algn="just">
              <a:lnSpc>
                <a:spcPct val="100000"/>
              </a:lnSpc>
              <a:spcBef>
                <a:spcPts val="800"/>
              </a:spcBef>
              <a:spcAft>
                <a:spcPts val="0"/>
              </a:spcAft>
              <a:buNone/>
            </a:pPr>
            <a:r>
              <a:rPr lang="it" sz="1400">
                <a:solidFill>
                  <a:srgbClr val="000000"/>
                </a:solidFill>
                <a:highlight>
                  <a:srgbClr val="FFFFFF"/>
                </a:highlight>
              </a:rPr>
              <a:t>O</a:t>
            </a:r>
            <a:r>
              <a:rPr lang="it" sz="1400">
                <a:solidFill>
                  <a:srgbClr val="000000"/>
                </a:solidFill>
                <a:highlight>
                  <a:srgbClr val="FFFFFF"/>
                </a:highlight>
                <a:uFill>
                  <a:noFill/>
                </a:uFill>
                <a:hlinkClick r:id="rId3">
                  <a:extLst>
                    <a:ext uri="{A12FA001-AC4F-418D-AE19-62706E023703}">
                      <ahyp:hlinkClr val="tx"/>
                    </a:ext>
                  </a:extLst>
                </a:hlinkClick>
              </a:rPr>
              <a:t>rgan</a:t>
            </a:r>
            <a:r>
              <a:rPr lang="it" sz="1400">
                <a:solidFill>
                  <a:srgbClr val="000000"/>
                </a:solidFill>
                <a:highlight>
                  <a:srgbClr val="FFFFFF"/>
                </a:highlight>
              </a:rPr>
              <a:t> of the </a:t>
            </a:r>
            <a:r>
              <a:rPr lang="it" sz="1400">
                <a:solidFill>
                  <a:srgbClr val="000000"/>
                </a:solidFill>
                <a:highlight>
                  <a:srgbClr val="FFFFFF"/>
                </a:highlight>
                <a:uFill>
                  <a:noFill/>
                </a:uFill>
                <a:hlinkClick r:id="rId4">
                  <a:extLst>
                    <a:ext uri="{A12FA001-AC4F-418D-AE19-62706E023703}">
                      <ahyp:hlinkClr val="tx"/>
                    </a:ext>
                  </a:extLst>
                </a:hlinkClick>
              </a:rPr>
              <a:t>lymphatic </a:t>
            </a:r>
            <a:r>
              <a:rPr lang="it" sz="1400">
                <a:solidFill>
                  <a:srgbClr val="000000"/>
                </a:solidFill>
                <a:highlight>
                  <a:srgbClr val="FFFFFF"/>
                </a:highlight>
                <a:uFill>
                  <a:noFill/>
                </a:uFill>
                <a:hlinkClick r:id="rId5">
                  <a:extLst>
                    <a:ext uri="{A12FA001-AC4F-418D-AE19-62706E023703}">
                      <ahyp:hlinkClr val="tx"/>
                    </a:ext>
                  </a:extLst>
                </a:hlinkClick>
              </a:rPr>
              <a:t>adaptive immune system</a:t>
            </a:r>
            <a:r>
              <a:rPr lang="it" sz="1400">
                <a:solidFill>
                  <a:srgbClr val="000000"/>
                </a:solidFill>
                <a:highlight>
                  <a:srgbClr val="FFFFFF"/>
                </a:highlight>
              </a:rPr>
              <a:t> and major sites of </a:t>
            </a:r>
            <a:r>
              <a:rPr lang="it" sz="1400">
                <a:solidFill>
                  <a:srgbClr val="000000"/>
                </a:solidFill>
                <a:highlight>
                  <a:srgbClr val="FFFFFF"/>
                </a:highlight>
                <a:uFill>
                  <a:noFill/>
                </a:uFill>
                <a:hlinkClick r:id="rId6">
                  <a:extLst>
                    <a:ext uri="{A12FA001-AC4F-418D-AE19-62706E023703}">
                      <ahyp:hlinkClr val="tx"/>
                    </a:ext>
                  </a:extLst>
                </a:hlinkClick>
              </a:rPr>
              <a:t>lymphocytes</a:t>
            </a:r>
            <a:r>
              <a:rPr lang="it" sz="1400">
                <a:solidFill>
                  <a:srgbClr val="000000"/>
                </a:solidFill>
                <a:highlight>
                  <a:srgbClr val="FFFFFF"/>
                </a:highlight>
              </a:rPr>
              <a:t> that include </a:t>
            </a:r>
            <a:r>
              <a:rPr lang="it" sz="1400">
                <a:solidFill>
                  <a:srgbClr val="000000"/>
                </a:solidFill>
                <a:highlight>
                  <a:srgbClr val="FFFFFF"/>
                </a:highlight>
                <a:uFill>
                  <a:noFill/>
                </a:uFill>
                <a:hlinkClick r:id="rId7">
                  <a:extLst>
                    <a:ext uri="{A12FA001-AC4F-418D-AE19-62706E023703}">
                      <ahyp:hlinkClr val="tx"/>
                    </a:ext>
                  </a:extLst>
                </a:hlinkClick>
              </a:rPr>
              <a:t>B</a:t>
            </a:r>
            <a:r>
              <a:rPr lang="it" sz="1400">
                <a:solidFill>
                  <a:srgbClr val="000000"/>
                </a:solidFill>
                <a:highlight>
                  <a:srgbClr val="FFFFFF"/>
                </a:highlight>
              </a:rPr>
              <a:t> and </a:t>
            </a:r>
            <a:r>
              <a:rPr lang="it" sz="1400">
                <a:solidFill>
                  <a:srgbClr val="000000"/>
                </a:solidFill>
                <a:highlight>
                  <a:srgbClr val="FFFFFF"/>
                </a:highlight>
                <a:uFill>
                  <a:noFill/>
                </a:uFill>
                <a:hlinkClick r:id="rId8">
                  <a:extLst>
                    <a:ext uri="{A12FA001-AC4F-418D-AE19-62706E023703}">
                      <ahyp:hlinkClr val="tx"/>
                    </a:ext>
                  </a:extLst>
                </a:hlinkClick>
              </a:rPr>
              <a:t>T cells</a:t>
            </a:r>
            <a:r>
              <a:rPr lang="it" sz="1400">
                <a:solidFill>
                  <a:srgbClr val="000000"/>
                </a:solidFill>
                <a:highlight>
                  <a:srgbClr val="FFFFFF"/>
                </a:highlight>
              </a:rPr>
              <a:t>. </a:t>
            </a:r>
            <a:endParaRPr sz="1400">
              <a:solidFill>
                <a:srgbClr val="000000"/>
              </a:solidFill>
              <a:highlight>
                <a:srgbClr val="FFFFFF"/>
              </a:highlight>
            </a:endParaRPr>
          </a:p>
          <a:p>
            <a:pPr indent="0" lvl="0" marL="0" marR="101600" rtl="0" algn="just">
              <a:lnSpc>
                <a:spcPct val="100000"/>
              </a:lnSpc>
              <a:spcBef>
                <a:spcPts val="800"/>
              </a:spcBef>
              <a:spcAft>
                <a:spcPts val="0"/>
              </a:spcAft>
              <a:buNone/>
            </a:pPr>
            <a:r>
              <a:rPr lang="it" sz="1400">
                <a:solidFill>
                  <a:srgbClr val="000000"/>
                </a:solidFill>
                <a:highlight>
                  <a:srgbClr val="FFFFFF"/>
                </a:highlight>
              </a:rPr>
              <a:t>Lymph nodes are important for the proper functioning of the </a:t>
            </a:r>
            <a:r>
              <a:rPr lang="it" sz="1400">
                <a:solidFill>
                  <a:srgbClr val="000000"/>
                </a:solidFill>
                <a:highlight>
                  <a:srgbClr val="FFFFFF"/>
                </a:highlight>
                <a:uFill>
                  <a:noFill/>
                </a:uFill>
                <a:hlinkClick r:id="rId9">
                  <a:extLst>
                    <a:ext uri="{A12FA001-AC4F-418D-AE19-62706E023703}">
                      <ahyp:hlinkClr val="tx"/>
                    </a:ext>
                  </a:extLst>
                </a:hlinkClick>
              </a:rPr>
              <a:t>immune system</a:t>
            </a:r>
            <a:r>
              <a:rPr lang="it" sz="1400">
                <a:solidFill>
                  <a:srgbClr val="000000"/>
                </a:solidFill>
                <a:highlight>
                  <a:srgbClr val="FFFFFF"/>
                </a:highlight>
              </a:rPr>
              <a:t>, acting as filters for foreign particles including </a:t>
            </a:r>
            <a:r>
              <a:rPr lang="it" sz="1400">
                <a:solidFill>
                  <a:srgbClr val="000000"/>
                </a:solidFill>
                <a:highlight>
                  <a:srgbClr val="FFFFFF"/>
                </a:highlight>
                <a:uFill>
                  <a:noFill/>
                </a:uFill>
                <a:hlinkClick r:id="rId10">
                  <a:extLst>
                    <a:ext uri="{A12FA001-AC4F-418D-AE19-62706E023703}">
                      <ahyp:hlinkClr val="tx"/>
                    </a:ext>
                  </a:extLst>
                </a:hlinkClick>
              </a:rPr>
              <a:t>cancer cells</a:t>
            </a:r>
            <a:r>
              <a:rPr lang="it" sz="1400">
                <a:solidFill>
                  <a:srgbClr val="000000"/>
                </a:solidFill>
                <a:highlight>
                  <a:srgbClr val="FFFFFF"/>
                </a:highlight>
              </a:rPr>
              <a:t>, but has no </a:t>
            </a:r>
            <a:r>
              <a:rPr lang="it" sz="1400">
                <a:solidFill>
                  <a:srgbClr val="000000"/>
                </a:solidFill>
                <a:highlight>
                  <a:srgbClr val="FFFFFF"/>
                </a:highlight>
                <a:uFill>
                  <a:noFill/>
                </a:uFill>
                <a:hlinkClick r:id="rId11">
                  <a:extLst>
                    <a:ext uri="{A12FA001-AC4F-418D-AE19-62706E023703}">
                      <ahyp:hlinkClr val="tx"/>
                    </a:ext>
                  </a:extLst>
                </a:hlinkClick>
              </a:rPr>
              <a:t>detoxification</a:t>
            </a:r>
            <a:r>
              <a:rPr lang="it" sz="1400">
                <a:solidFill>
                  <a:srgbClr val="000000"/>
                </a:solidFill>
                <a:highlight>
                  <a:srgbClr val="FFFFFF"/>
                </a:highlight>
              </a:rPr>
              <a:t> function.</a:t>
            </a:r>
            <a:endParaRPr sz="1400">
              <a:solidFill>
                <a:srgbClr val="000000"/>
              </a:solidFill>
            </a:endParaRPr>
          </a:p>
          <a:p>
            <a:pPr indent="0" lvl="0" marL="0" rtl="0" algn="just">
              <a:lnSpc>
                <a:spcPct val="100000"/>
              </a:lnSpc>
              <a:spcBef>
                <a:spcPts val="800"/>
              </a:spcBef>
              <a:spcAft>
                <a:spcPts val="0"/>
              </a:spcAft>
              <a:buNone/>
            </a:pPr>
            <a:r>
              <a:rPr lang="it" sz="1400">
                <a:solidFill>
                  <a:srgbClr val="000000"/>
                </a:solidFill>
              </a:rPr>
              <a:t>Once a Dendritic cell has reached the Lymph Node, carrying the antigen with it, </a:t>
            </a:r>
            <a:r>
              <a:rPr lang="it" sz="1400">
                <a:solidFill>
                  <a:srgbClr val="000000"/>
                </a:solidFill>
                <a:highlight>
                  <a:srgbClr val="FFFFFF"/>
                </a:highlight>
              </a:rPr>
              <a:t>if there is a T cell with the appropriate T cell receptor, it will be activated</a:t>
            </a:r>
            <a:r>
              <a:rPr lang="it" sz="1400">
                <a:solidFill>
                  <a:srgbClr val="202122"/>
                </a:solidFill>
                <a:highlight>
                  <a:srgbClr val="FFFFFF"/>
                </a:highlight>
              </a:rPr>
              <a:t>.</a:t>
            </a:r>
            <a:endParaRPr sz="1400">
              <a:solidFill>
                <a:srgbClr val="202122"/>
              </a:solidFill>
              <a:highlight>
                <a:srgbClr val="FFFFFF"/>
              </a:highlight>
            </a:endParaRPr>
          </a:p>
        </p:txBody>
      </p:sp>
      <p:pic>
        <p:nvPicPr>
          <p:cNvPr id="131" name="Google Shape;131;p19"/>
          <p:cNvPicPr preferRelativeResize="0"/>
          <p:nvPr/>
        </p:nvPicPr>
        <p:blipFill>
          <a:blip r:embed="rId12">
            <a:alphaModFix/>
          </a:blip>
          <a:stretch>
            <a:fillRect/>
          </a:stretch>
        </p:blipFill>
        <p:spPr>
          <a:xfrm>
            <a:off x="6004075" y="807475"/>
            <a:ext cx="3316424" cy="2892325"/>
          </a:xfrm>
          <a:prstGeom prst="rect">
            <a:avLst/>
          </a:prstGeom>
          <a:noFill/>
          <a:ln>
            <a:noFill/>
          </a:ln>
        </p:spPr>
      </p:pic>
      <p:sp>
        <p:nvSpPr>
          <p:cNvPr id="132" name="Google Shape;132;p19"/>
          <p:cNvSpPr txBox="1"/>
          <p:nvPr>
            <p:ph idx="1" type="body"/>
          </p:nvPr>
        </p:nvSpPr>
        <p:spPr>
          <a:xfrm>
            <a:off x="6661775" y="3413600"/>
            <a:ext cx="2319300" cy="403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it" sz="900">
                <a:solidFill>
                  <a:srgbClr val="000000"/>
                </a:solidFill>
              </a:rPr>
              <a:t>Figure 4.</a:t>
            </a:r>
            <a:r>
              <a:rPr lang="it" sz="900">
                <a:solidFill>
                  <a:srgbClr val="000000"/>
                </a:solidFill>
              </a:rPr>
              <a:t> Lymph node representation. [9]</a:t>
            </a:r>
            <a:endParaRPr sz="900">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Agents</a:t>
            </a:r>
            <a:endParaRPr/>
          </a:p>
        </p:txBody>
      </p:sp>
      <p:sp>
        <p:nvSpPr>
          <p:cNvPr id="138" name="Google Shape;138;p20"/>
          <p:cNvSpPr txBox="1"/>
          <p:nvPr>
            <p:ph idx="1" type="body"/>
          </p:nvPr>
        </p:nvSpPr>
        <p:spPr>
          <a:xfrm>
            <a:off x="311700" y="1229875"/>
            <a:ext cx="59496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it" sz="1400">
                <a:solidFill>
                  <a:srgbClr val="000000"/>
                </a:solidFill>
              </a:rPr>
              <a:t>Agents are all those cells that are useful in our context and are divided in:</a:t>
            </a:r>
            <a:endParaRPr sz="1400">
              <a:solidFill>
                <a:srgbClr val="000000"/>
              </a:solidFill>
            </a:endParaRPr>
          </a:p>
          <a:p>
            <a:pPr indent="-317500" lvl="0" marL="457200" rtl="0" algn="just">
              <a:spcBef>
                <a:spcPts val="1600"/>
              </a:spcBef>
              <a:spcAft>
                <a:spcPts val="0"/>
              </a:spcAft>
              <a:buClr>
                <a:srgbClr val="000000"/>
              </a:buClr>
              <a:buSzPts val="1400"/>
              <a:buChar char="❖"/>
            </a:pPr>
            <a:r>
              <a:rPr lang="it" sz="1400">
                <a:solidFill>
                  <a:srgbClr val="000000"/>
                </a:solidFill>
              </a:rPr>
              <a:t>Immune</a:t>
            </a:r>
            <a:endParaRPr sz="1400">
              <a:solidFill>
                <a:srgbClr val="000000"/>
              </a:solidFill>
            </a:endParaRPr>
          </a:p>
          <a:p>
            <a:pPr indent="-317500" lvl="0" marL="457200" rtl="0" algn="just">
              <a:spcBef>
                <a:spcPts val="0"/>
              </a:spcBef>
              <a:spcAft>
                <a:spcPts val="0"/>
              </a:spcAft>
              <a:buClr>
                <a:srgbClr val="000000"/>
              </a:buClr>
              <a:buSzPts val="1400"/>
              <a:buChar char="❖"/>
            </a:pPr>
            <a:r>
              <a:rPr lang="it" sz="1400">
                <a:solidFill>
                  <a:srgbClr val="000000"/>
                </a:solidFill>
              </a:rPr>
              <a:t>Not Immune</a:t>
            </a:r>
            <a:endParaRPr sz="1400">
              <a:solidFill>
                <a:srgbClr val="000000"/>
              </a:solidFill>
            </a:endParaRPr>
          </a:p>
          <a:p>
            <a:pPr indent="0" lvl="0" marL="0" rtl="0" algn="just">
              <a:lnSpc>
                <a:spcPct val="100000"/>
              </a:lnSpc>
              <a:spcBef>
                <a:spcPts val="1600"/>
              </a:spcBef>
              <a:spcAft>
                <a:spcPts val="0"/>
              </a:spcAft>
              <a:buNone/>
            </a:pPr>
            <a:r>
              <a:rPr lang="it" sz="1400">
                <a:solidFill>
                  <a:srgbClr val="000000"/>
                </a:solidFill>
              </a:rPr>
              <a:t>There  are  also  other  cells  which  have  been  useful  in  modeling  the  behavior  of  the immune system and which we will discuss briefly.</a:t>
            </a:r>
            <a:endParaRPr sz="1400">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Agents Structure</a:t>
            </a:r>
            <a:endParaRPr/>
          </a:p>
        </p:txBody>
      </p:sp>
      <p:pic>
        <p:nvPicPr>
          <p:cNvPr id="144" name="Google Shape;144;p21"/>
          <p:cNvPicPr preferRelativeResize="0"/>
          <p:nvPr/>
        </p:nvPicPr>
        <p:blipFill>
          <a:blip r:embed="rId3">
            <a:alphaModFix/>
          </a:blip>
          <a:stretch>
            <a:fillRect/>
          </a:stretch>
        </p:blipFill>
        <p:spPr>
          <a:xfrm>
            <a:off x="443850" y="1247415"/>
            <a:ext cx="8256301" cy="264867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